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9"/>
  </p:notesMasterIdLst>
  <p:handoutMasterIdLst>
    <p:handoutMasterId r:id="rId40"/>
  </p:handoutMasterIdLst>
  <p:sldIdLst>
    <p:sldId id="256" r:id="rId2"/>
    <p:sldId id="257" r:id="rId3"/>
    <p:sldId id="258" r:id="rId4"/>
    <p:sldId id="317" r:id="rId5"/>
    <p:sldId id="322" r:id="rId6"/>
    <p:sldId id="279" r:id="rId7"/>
    <p:sldId id="262" r:id="rId8"/>
    <p:sldId id="281" r:id="rId9"/>
    <p:sldId id="264" r:id="rId10"/>
    <p:sldId id="280" r:id="rId11"/>
    <p:sldId id="282" r:id="rId12"/>
    <p:sldId id="265" r:id="rId13"/>
    <p:sldId id="266" r:id="rId14"/>
    <p:sldId id="267" r:id="rId15"/>
    <p:sldId id="268" r:id="rId16"/>
    <p:sldId id="269" r:id="rId17"/>
    <p:sldId id="318" r:id="rId18"/>
    <p:sldId id="284" r:id="rId19"/>
    <p:sldId id="297" r:id="rId20"/>
    <p:sldId id="304" r:id="rId21"/>
    <p:sldId id="299" r:id="rId22"/>
    <p:sldId id="300" r:id="rId23"/>
    <p:sldId id="305" r:id="rId24"/>
    <p:sldId id="319" r:id="rId25"/>
    <p:sldId id="306" r:id="rId26"/>
    <p:sldId id="307" r:id="rId27"/>
    <p:sldId id="316" r:id="rId28"/>
    <p:sldId id="314" r:id="rId29"/>
    <p:sldId id="315" r:id="rId30"/>
    <p:sldId id="301" r:id="rId31"/>
    <p:sldId id="320" r:id="rId32"/>
    <p:sldId id="321" r:id="rId33"/>
    <p:sldId id="323" r:id="rId34"/>
    <p:sldId id="275" r:id="rId35"/>
    <p:sldId id="271" r:id="rId36"/>
    <p:sldId id="272" r:id="rId37"/>
    <p:sldId id="278" r:id="rId38"/>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9BBB59"/>
    <a:srgbClr val="4F81BD"/>
    <a:srgbClr val="FF9900"/>
    <a:srgbClr val="4C20EC"/>
    <a:srgbClr val="FE1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24" autoAdjust="0"/>
    <p:restoredTop sz="88126" autoAdjust="0"/>
  </p:normalViewPr>
  <p:slideViewPr>
    <p:cSldViewPr snapToGrid="0">
      <p:cViewPr varScale="1">
        <p:scale>
          <a:sx n="99" d="100"/>
          <a:sy n="99" d="100"/>
        </p:scale>
        <p:origin x="-1890" y="-90"/>
      </p:cViewPr>
      <p:guideLst>
        <p:guide orient="horz" pos="2160"/>
        <p:guide pos="2880"/>
      </p:guideLst>
    </p:cSldViewPr>
  </p:slideViewPr>
  <p:outlineViewPr>
    <p:cViewPr>
      <p:scale>
        <a:sx n="33" d="100"/>
        <a:sy n="33" d="100"/>
      </p:scale>
      <p:origin x="0" y="21030"/>
    </p:cViewPr>
  </p:outlineViewPr>
  <p:notesTextViewPr>
    <p:cViewPr>
      <p:scale>
        <a:sx n="100" d="100"/>
        <a:sy n="100" d="100"/>
      </p:scale>
      <p:origin x="0" y="0"/>
    </p:cViewPr>
  </p:notesTextViewPr>
  <p:notesViewPr>
    <p:cSldViewPr snapToGrid="0" showGuides="1">
      <p:cViewPr varScale="1">
        <p:scale>
          <a:sx n="78" d="100"/>
          <a:sy n="78" d="100"/>
        </p:scale>
        <p:origin x="-1974"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6DDA32CE-E478-45EA-B642-F1D48FC178F4}" type="datetimeFigureOut">
              <a:rPr lang="en-US" smtClean="0"/>
              <a:t>10/20/2016</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69EA39E6-9D87-4D6F-B1CC-815728CBA5A5}" type="slidenum">
              <a:rPr lang="en-US" smtClean="0"/>
              <a:t>‹#›</a:t>
            </a:fld>
            <a:endParaRPr lang="en-US"/>
          </a:p>
        </p:txBody>
      </p:sp>
    </p:spTree>
    <p:extLst>
      <p:ext uri="{BB962C8B-B14F-4D97-AF65-F5344CB8AC3E}">
        <p14:creationId xmlns:p14="http://schemas.microsoft.com/office/powerpoint/2010/main" val="1671233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181A33E7-A540-4435-A543-3A2CAF763B28}" type="datetimeFigureOut">
              <a:rPr lang="en-US" smtClean="0"/>
              <a:t>10/20/2016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F11A5592-F3DD-4F92-84C8-5AABD3171775}" type="slidenum">
              <a:rPr lang="en-US" smtClean="0"/>
              <a:t>‹#›</a:t>
            </a:fld>
            <a:endParaRPr lang="en-US"/>
          </a:p>
        </p:txBody>
      </p:sp>
    </p:spTree>
    <p:extLst>
      <p:ext uri="{BB962C8B-B14F-4D97-AF65-F5344CB8AC3E}">
        <p14:creationId xmlns:p14="http://schemas.microsoft.com/office/powerpoint/2010/main" val="698489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working definition from the EPA and updated from the prior</a:t>
            </a:r>
            <a:r>
              <a:rPr lang="en-US" baseline="0" dirty="0" smtClean="0"/>
              <a:t> definition in </a:t>
            </a:r>
            <a:r>
              <a:rPr lang="en-US" baseline="0" dirty="0" err="1" smtClean="0"/>
              <a:t>th</a:t>
            </a:r>
            <a:r>
              <a:rPr lang="en-US" baseline="0" dirty="0" smtClean="0"/>
              <a:t> Allen and </a:t>
            </a:r>
            <a:r>
              <a:rPr lang="en-US" baseline="0" dirty="0" err="1" smtClean="0"/>
              <a:t>Shonnard</a:t>
            </a:r>
            <a:r>
              <a:rPr lang="en-US" baseline="0" dirty="0" smtClean="0"/>
              <a:t> text.  Key terms are the breath from conception to application (design to use) and includes both processes and products.  The concepts apply to both Human Health and the Environment, so it is not all environmental but includes the safety of a workforce and consumer.  In Green Engineering, everything also comes down to economics and efficiency.  There has been nor will ever be a greener alternative that is implemented that is economically viable when looking at the big picture.</a:t>
            </a:r>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2</a:t>
            </a:fld>
            <a:endParaRPr lang="en-US"/>
          </a:p>
        </p:txBody>
      </p:sp>
    </p:spTree>
    <p:extLst>
      <p:ext uri="{BB962C8B-B14F-4D97-AF65-F5344CB8AC3E}">
        <p14:creationId xmlns:p14="http://schemas.microsoft.com/office/powerpoint/2010/main" val="1507710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important to note that all three are integral</a:t>
            </a:r>
            <a:r>
              <a:rPr lang="en-US" baseline="0" dirty="0" smtClean="0"/>
              <a:t> components and a key component of sustainability is the time </a:t>
            </a:r>
            <a:r>
              <a:rPr lang="en-US" baseline="0" dirty="0" err="1" smtClean="0"/>
              <a:t>dimention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4</a:t>
            </a:fld>
            <a:endParaRPr lang="en-US"/>
          </a:p>
        </p:txBody>
      </p:sp>
    </p:spTree>
    <p:extLst>
      <p:ext uri="{BB962C8B-B14F-4D97-AF65-F5344CB8AC3E}">
        <p14:creationId xmlns:p14="http://schemas.microsoft.com/office/powerpoint/2010/main" val="2964239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the Environmental index, the smaller the number the better</a:t>
            </a:r>
            <a:r>
              <a:rPr lang="en-US" sz="1200" kern="1200" baseline="0" dirty="0" smtClean="0">
                <a:solidFill>
                  <a:schemeClr val="tx1"/>
                </a:solidFill>
                <a:effectLst/>
                <a:latin typeface="+mn-lt"/>
                <a:ea typeface="+mn-ea"/>
                <a:cs typeface="+mn-cs"/>
              </a:rPr>
              <a:t> or a small toxicity factor.  For a TLV, PEL, or REL the larger the number, the safer the chemical, so for the inverse TF, the lower the better.  Also, the inverse relationship is effective at discerning differences in toxicity.  For example, a highly toxic and moderately toxic compound will have relatively small differences in their TLV but the inverse of the numbers will be large.  Analogously, the TLV for two relatively non-toxic compounds may be quite, but the inverse of those values are not very different.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Drawbacks of TLVs, PELs, RELs, etc.</a:t>
            </a:r>
          </a:p>
          <a:p>
            <a:pPr lvl="0"/>
            <a:r>
              <a:rPr lang="en-US" sz="1200" kern="1200" dirty="0" smtClean="0">
                <a:solidFill>
                  <a:schemeClr val="tx1"/>
                </a:solidFill>
                <a:effectLst/>
                <a:latin typeface="+mn-lt"/>
                <a:ea typeface="+mn-ea"/>
                <a:cs typeface="+mn-cs"/>
              </a:rPr>
              <a:t>Lack of Toxicity Weighting – The slope of the toxic response curve in the low dose region.  Can adjust with a slope factor (Can Show a Dose vs Response toxicity curve.).</a:t>
            </a:r>
          </a:p>
          <a:p>
            <a:pPr lvl="0"/>
            <a:r>
              <a:rPr lang="en-US" sz="1200" kern="1200" dirty="0" smtClean="0">
                <a:solidFill>
                  <a:schemeClr val="tx1"/>
                </a:solidFill>
                <a:effectLst/>
                <a:latin typeface="+mn-lt"/>
                <a:ea typeface="+mn-ea"/>
                <a:cs typeface="+mn-cs"/>
              </a:rPr>
              <a:t>Differences in  Exposure Routes – Inhalation vs Ingestion, Oral Slope Factor</a:t>
            </a:r>
          </a:p>
          <a:p>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16</a:t>
            </a:fld>
            <a:endParaRPr lang="en-US"/>
          </a:p>
        </p:txBody>
      </p:sp>
    </p:spTree>
    <p:extLst>
      <p:ext uri="{BB962C8B-B14F-4D97-AF65-F5344CB8AC3E}">
        <p14:creationId xmlns:p14="http://schemas.microsoft.com/office/powerpoint/2010/main" val="2705033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Environmental</a:t>
            </a:r>
            <a:r>
              <a:rPr lang="en-US" baseline="0" dirty="0" smtClean="0"/>
              <a:t> Index of the Process, use 0.73 </a:t>
            </a:r>
            <a:r>
              <a:rPr lang="en-US" baseline="0" dirty="0" err="1" smtClean="0"/>
              <a:t>lbm</a:t>
            </a:r>
            <a:r>
              <a:rPr lang="en-US" baseline="0" dirty="0" smtClean="0"/>
              <a:t> benzene per 1 </a:t>
            </a:r>
            <a:r>
              <a:rPr lang="en-US" baseline="0" dirty="0" err="1" smtClean="0"/>
              <a:t>lbm</a:t>
            </a:r>
            <a:r>
              <a:rPr lang="en-US" baseline="0" dirty="0" smtClean="0"/>
              <a:t> of MA</a:t>
            </a:r>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19</a:t>
            </a:fld>
            <a:endParaRPr lang="en-US"/>
          </a:p>
        </p:txBody>
      </p:sp>
    </p:spTree>
    <p:extLst>
      <p:ext uri="{BB962C8B-B14F-4D97-AF65-F5344CB8AC3E}">
        <p14:creationId xmlns:p14="http://schemas.microsoft.com/office/powerpoint/2010/main" val="1795522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Blue is Indirect GWP</a:t>
            </a:r>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28</a:t>
            </a:fld>
            <a:endParaRPr lang="en-US"/>
          </a:p>
        </p:txBody>
      </p:sp>
    </p:spTree>
    <p:extLst>
      <p:ext uri="{BB962C8B-B14F-4D97-AF65-F5344CB8AC3E}">
        <p14:creationId xmlns:p14="http://schemas.microsoft.com/office/powerpoint/2010/main" val="3281223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Blue is Indirect GWP</a:t>
            </a:r>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29</a:t>
            </a:fld>
            <a:endParaRPr lang="en-US"/>
          </a:p>
        </p:txBody>
      </p:sp>
    </p:spTree>
    <p:extLst>
      <p:ext uri="{BB962C8B-B14F-4D97-AF65-F5344CB8AC3E}">
        <p14:creationId xmlns:p14="http://schemas.microsoft.com/office/powerpoint/2010/main" val="2018137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32</a:t>
            </a:fld>
            <a:endParaRPr lang="en-US"/>
          </a:p>
        </p:txBody>
      </p:sp>
    </p:spTree>
    <p:extLst>
      <p:ext uri="{BB962C8B-B14F-4D97-AF65-F5344CB8AC3E}">
        <p14:creationId xmlns:p14="http://schemas.microsoft.com/office/powerpoint/2010/main" val="453912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Green chemistry is the design of chemical products and processes that reduce or eliminate the use and generation of hazardous substances.*</a:t>
            </a:r>
          </a:p>
          <a:p>
            <a:r>
              <a:rPr lang="en-US" b="1" dirty="0" smtClean="0"/>
              <a:t>1. Prevention</a:t>
            </a:r>
            <a:r>
              <a:rPr lang="en-US" dirty="0" smtClean="0"/>
              <a:t> - It is better to prevent waste than to treat or clean up waste after it has been created.</a:t>
            </a:r>
          </a:p>
          <a:p>
            <a:r>
              <a:rPr lang="en-US" b="1" dirty="0" smtClean="0"/>
              <a:t>2. Atom Economy</a:t>
            </a:r>
            <a:r>
              <a:rPr lang="en-US" dirty="0" smtClean="0"/>
              <a:t> - Synthetic methods should be designed to maximize the incorporation of all materials used in the process into the final product.</a:t>
            </a:r>
          </a:p>
          <a:p>
            <a:r>
              <a:rPr lang="en-US" b="1" dirty="0" smtClean="0"/>
              <a:t>3. Less Hazardous Chemical Syntheses</a:t>
            </a:r>
            <a:r>
              <a:rPr lang="en-US" dirty="0" smtClean="0"/>
              <a:t> - Wherever practicable, synthetic methods should be designed to use and generate substances that possess little or no toxicity to human health and the environment.</a:t>
            </a:r>
          </a:p>
          <a:p>
            <a:r>
              <a:rPr lang="en-US" b="1" dirty="0" smtClean="0"/>
              <a:t>4. Designing Safer Chemicals</a:t>
            </a:r>
            <a:r>
              <a:rPr lang="en-US" dirty="0" smtClean="0"/>
              <a:t> - Chemical products should be designed to effect their desired function while minimizing their toxicity.</a:t>
            </a:r>
          </a:p>
          <a:p>
            <a:r>
              <a:rPr lang="en-US" b="1" dirty="0" smtClean="0"/>
              <a:t>5. Safer Solvents and Auxiliaries</a:t>
            </a:r>
            <a:r>
              <a:rPr lang="en-US" dirty="0" smtClean="0"/>
              <a:t> - The use of auxiliary substances (e.g., solvents, separation agents, etc.) should be made unnecessary wherever possible and innocuous when used.</a:t>
            </a:r>
          </a:p>
          <a:p>
            <a:r>
              <a:rPr lang="en-US" b="1" dirty="0" smtClean="0"/>
              <a:t>6. Design for Energy Efficiency</a:t>
            </a:r>
            <a:r>
              <a:rPr lang="en-US" dirty="0" smtClean="0"/>
              <a:t> - Energy requirements of chemical processes should be recognized for their environmental and economic impacts and should be minimized. If possible, synthetic methods should be conducted at ambient temperature and pressure.</a:t>
            </a:r>
          </a:p>
          <a:p>
            <a:r>
              <a:rPr lang="en-US" b="1" dirty="0" smtClean="0"/>
              <a:t>7. Use of Renewable </a:t>
            </a:r>
            <a:r>
              <a:rPr lang="en-US" b="1" dirty="0" err="1" smtClean="0"/>
              <a:t>Feedstocks</a:t>
            </a:r>
            <a:r>
              <a:rPr lang="en-US" dirty="0" smtClean="0"/>
              <a:t> - A raw material or feedstock should be renewable rather than depleting whenever technically and economically practicable.</a:t>
            </a:r>
          </a:p>
          <a:p>
            <a:r>
              <a:rPr lang="en-US" b="1" dirty="0" smtClean="0"/>
              <a:t>8. Reduce Derivatives</a:t>
            </a:r>
            <a:r>
              <a:rPr lang="en-US" dirty="0" smtClean="0"/>
              <a:t> - Unnecessary </a:t>
            </a:r>
            <a:r>
              <a:rPr lang="en-US" dirty="0" err="1" smtClean="0"/>
              <a:t>derivatization</a:t>
            </a:r>
            <a:r>
              <a:rPr lang="en-US" dirty="0" smtClean="0"/>
              <a:t> (use of blocking groups, protection/ deprotection, temporary modification of physical/chemical processes) should be minimized or avoided if possible, because such steps require additional reagents and can generate waste.</a:t>
            </a:r>
          </a:p>
          <a:p>
            <a:r>
              <a:rPr lang="en-US" b="1" dirty="0" smtClean="0"/>
              <a:t>9. Catalysis</a:t>
            </a:r>
            <a:r>
              <a:rPr lang="en-US" dirty="0" smtClean="0"/>
              <a:t> - Catalytic reagents (as selective as possible) are superior to stoichiometric reagents.</a:t>
            </a:r>
          </a:p>
          <a:p>
            <a:r>
              <a:rPr lang="en-US" b="1" dirty="0" smtClean="0"/>
              <a:t>10. Design for Degradation</a:t>
            </a:r>
            <a:r>
              <a:rPr lang="en-US" dirty="0" smtClean="0"/>
              <a:t> - Chemical products should be designed so that at the end of their function they break down into innocuous degradation products and do not persist in the environment. </a:t>
            </a:r>
          </a:p>
          <a:p>
            <a:r>
              <a:rPr lang="en-US" b="1" dirty="0" smtClean="0"/>
              <a:t>11. Real-time analysis for Pollution Prevention</a:t>
            </a:r>
            <a:r>
              <a:rPr lang="en-US" dirty="0" smtClean="0"/>
              <a:t> - Analytical methodologies need to be further developed to allow for real-time, in-process monitoring and control prior to the formation of hazardous substances.</a:t>
            </a:r>
          </a:p>
          <a:p>
            <a:r>
              <a:rPr lang="en-US" b="1" dirty="0" smtClean="0"/>
              <a:t>12. Inherently Safer Chemistry for Accident Prevention</a:t>
            </a:r>
            <a:r>
              <a:rPr lang="en-US" dirty="0" smtClean="0"/>
              <a:t> - Substances and the form of a substance used in a chemical process should be chosen to minimize the potential for chemical accidents, including releases, explosions, and fires.</a:t>
            </a:r>
          </a:p>
          <a:p>
            <a:r>
              <a:rPr lang="en-US" dirty="0" smtClean="0"/>
              <a:t>*</a:t>
            </a:r>
            <a:r>
              <a:rPr lang="en-US" dirty="0" err="1" smtClean="0"/>
              <a:t>Anastas</a:t>
            </a:r>
            <a:r>
              <a:rPr lang="en-US" dirty="0" smtClean="0"/>
              <a:t>, P. T. and Warner, J. C. </a:t>
            </a:r>
            <a:r>
              <a:rPr lang="en-US" i="1" dirty="0" smtClean="0"/>
              <a:t>Green Chemistry: Theory and Practice.</a:t>
            </a:r>
            <a:r>
              <a:rPr lang="en-US" dirty="0" smtClean="0"/>
              <a:t> Oxford University Press: New York, 1998, p. 30. By permission of Oxford University Press.</a:t>
            </a:r>
          </a:p>
          <a:p>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35</a:t>
            </a:fld>
            <a:endParaRPr lang="en-US"/>
          </a:p>
        </p:txBody>
      </p:sp>
    </p:spTree>
    <p:extLst>
      <p:ext uri="{BB962C8B-B14F-4D97-AF65-F5344CB8AC3E}">
        <p14:creationId xmlns:p14="http://schemas.microsoft.com/office/powerpoint/2010/main" val="4080455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Green Engineering is the development and commercialization of industrial processes that are economically feasible and reduce the risk to human health and the environment.*</a:t>
            </a:r>
          </a:p>
          <a:p>
            <a:r>
              <a:rPr lang="en-US" dirty="0" smtClean="0"/>
              <a:t>12 Principles of Green Engineering*</a:t>
            </a:r>
          </a:p>
          <a:p>
            <a:r>
              <a:rPr lang="en-US" b="1" dirty="0" smtClean="0"/>
              <a:t>1. Inherent Rather than Circumstantial</a:t>
            </a:r>
            <a:r>
              <a:rPr lang="en-US" dirty="0" smtClean="0"/>
              <a:t> - Designers need to strive to ensure that all materials and energy inputs and outputs are as inherently nonhazardous as possible.</a:t>
            </a:r>
          </a:p>
          <a:p>
            <a:r>
              <a:rPr lang="en-US" b="1" dirty="0" smtClean="0"/>
              <a:t>2. Prevention Instead of Treatment</a:t>
            </a:r>
            <a:r>
              <a:rPr lang="en-US" dirty="0" smtClean="0"/>
              <a:t> - It is better to prevent waste than to treat or clean up waste after it is formed.</a:t>
            </a:r>
          </a:p>
          <a:p>
            <a:r>
              <a:rPr lang="en-US" b="1" dirty="0" smtClean="0"/>
              <a:t>3. Design for Separation</a:t>
            </a:r>
            <a:r>
              <a:rPr lang="en-US" dirty="0" smtClean="0"/>
              <a:t> - Separation and purification operations should be designed to minimize energy consumption and materials use.</a:t>
            </a:r>
          </a:p>
          <a:p>
            <a:r>
              <a:rPr lang="en-US" b="1" dirty="0" smtClean="0"/>
              <a:t>4. Maximize Efficiency</a:t>
            </a:r>
            <a:r>
              <a:rPr lang="en-US" dirty="0" smtClean="0"/>
              <a:t> - Products, processes, and systems should be designed to maximize mass, energy, space, and time efficiency.</a:t>
            </a:r>
          </a:p>
          <a:p>
            <a:r>
              <a:rPr lang="en-US" b="1" dirty="0" smtClean="0"/>
              <a:t>5. Output-Pulled Versus Input-Pushed</a:t>
            </a:r>
            <a:r>
              <a:rPr lang="en-US" dirty="0" smtClean="0"/>
              <a:t> - Products, processes, and systems should be "output pulled" rather than "input pushed" through the use of energy and materials.</a:t>
            </a:r>
          </a:p>
          <a:p>
            <a:r>
              <a:rPr lang="en-US" b="1" dirty="0" smtClean="0"/>
              <a:t>6. Conserve Complexity</a:t>
            </a:r>
            <a:r>
              <a:rPr lang="en-US" dirty="0" smtClean="0"/>
              <a:t> - Embedded entropy and complexity must be viewed as an investment when making design choices on recycle, reuse, or beneficial disposition.</a:t>
            </a:r>
          </a:p>
          <a:p>
            <a:r>
              <a:rPr lang="en-US" b="1" dirty="0" smtClean="0"/>
              <a:t>7. Durability Rather than Immortality</a:t>
            </a:r>
            <a:r>
              <a:rPr lang="en-US" dirty="0" smtClean="0"/>
              <a:t> - Targeted durability, not immortality, should be a design goal.</a:t>
            </a:r>
          </a:p>
          <a:p>
            <a:r>
              <a:rPr lang="en-US" b="1" dirty="0" smtClean="0"/>
              <a:t>8. Meet Need, Minimize Excess</a:t>
            </a:r>
            <a:r>
              <a:rPr lang="en-US" dirty="0" smtClean="0"/>
              <a:t> - Design for unnecessary capacity or capability (e.g., "one size fits all") solutions should be considered a design flaw.</a:t>
            </a:r>
          </a:p>
          <a:p>
            <a:r>
              <a:rPr lang="en-US" b="1" dirty="0" smtClean="0"/>
              <a:t>9. Minimize Material Diversity</a:t>
            </a:r>
            <a:r>
              <a:rPr lang="en-US" dirty="0" smtClean="0"/>
              <a:t> - Material diversity in multicomponent products should be minimized to promote disassembly and value retention.</a:t>
            </a:r>
          </a:p>
          <a:p>
            <a:r>
              <a:rPr lang="en-US" b="1" dirty="0" smtClean="0"/>
              <a:t>10. Integrate Material and Energy Flows</a:t>
            </a:r>
            <a:r>
              <a:rPr lang="en-US" dirty="0" smtClean="0"/>
              <a:t> - Design of products, processes, and systems must include integration and interconnectivity with available energy and materials flows.</a:t>
            </a:r>
          </a:p>
          <a:p>
            <a:r>
              <a:rPr lang="en-US" b="1" dirty="0" smtClean="0"/>
              <a:t>11. Design for Commercial "Afterlife"</a:t>
            </a:r>
            <a:r>
              <a:rPr lang="en-US" dirty="0" smtClean="0"/>
              <a:t> - Products, processes, and systems should be designed for performance in a commercial "afterlife."</a:t>
            </a:r>
          </a:p>
          <a:p>
            <a:r>
              <a:rPr lang="en-US" b="1" dirty="0" smtClean="0"/>
              <a:t>12. Renewable Rather Than Depleting</a:t>
            </a:r>
            <a:r>
              <a:rPr lang="en-US" dirty="0" smtClean="0"/>
              <a:t> - Material and energy inputs should be renewable rather than depleting.</a:t>
            </a:r>
          </a:p>
          <a:p>
            <a:r>
              <a:rPr lang="en-US" dirty="0" smtClean="0"/>
              <a:t>* </a:t>
            </a:r>
            <a:r>
              <a:rPr lang="en-US" dirty="0" err="1" smtClean="0"/>
              <a:t>Anastas</a:t>
            </a:r>
            <a:r>
              <a:rPr lang="en-US" dirty="0" smtClean="0"/>
              <a:t>, P.T., and Zimmerman, J.B., "Design through the Twelve Principles of Green Engineering", </a:t>
            </a:r>
            <a:r>
              <a:rPr lang="en-US" i="1" dirty="0" err="1" smtClean="0"/>
              <a:t>Env</a:t>
            </a:r>
            <a:r>
              <a:rPr lang="en-US" i="1" dirty="0" smtClean="0"/>
              <a:t>. Sci. Tech. </a:t>
            </a:r>
            <a:r>
              <a:rPr lang="en-US" b="1" dirty="0" smtClean="0"/>
              <a:t>2003</a:t>
            </a:r>
            <a:r>
              <a:rPr lang="en-US" dirty="0" smtClean="0"/>
              <a:t>, </a:t>
            </a:r>
            <a:r>
              <a:rPr lang="en-US" i="1" dirty="0" smtClean="0"/>
              <a:t>37(5)</a:t>
            </a:r>
            <a:r>
              <a:rPr lang="en-US" dirty="0" smtClean="0"/>
              <a:t>, 94A-101A.</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11A5592-F3DD-4F92-84C8-5AABD3171775}" type="slidenum">
              <a:rPr lang="en-US" smtClean="0"/>
              <a:t>36</a:t>
            </a:fld>
            <a:endParaRPr lang="en-US"/>
          </a:p>
        </p:txBody>
      </p:sp>
    </p:spTree>
    <p:extLst>
      <p:ext uri="{BB962C8B-B14F-4D97-AF65-F5344CB8AC3E}">
        <p14:creationId xmlns:p14="http://schemas.microsoft.com/office/powerpoint/2010/main" val="2330645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4C1A2A-B467-4380-9A58-8C6521DE3D4A}" type="datetime1">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2860573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DACD9E-E0AD-464A-B92A-00F0FA3B30AC}" type="datetime1">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2766453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7F1178-FE8B-4C15-8B61-70A6EC02ADE6}" type="datetime1">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1274889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D3DBE1-3FC5-46C2-9C07-5DD84CDDF41C}" type="datetime1">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196735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5488FC-181F-454E-B3E4-43798C99F054}" type="datetime1">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4218144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8D9B7B-48EA-45CB-9F79-7241C5A79DB8}" type="datetime1">
              <a:rPr lang="en-US" smtClean="0"/>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179569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46AD51-3DDF-41E5-AC1D-EC0187D22DC2}" type="datetime1">
              <a:rPr lang="en-US" smtClean="0"/>
              <a:t>10/20/2016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4013419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A9190C-578C-4983-B23D-F6CC6D19BC0A}" type="datetime1">
              <a:rPr lang="en-US" smtClean="0"/>
              <a:t>10/20/2016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3885612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8BB757-043D-4503-936C-49F90C4DB2C8}" type="datetime1">
              <a:rPr lang="en-US" smtClean="0"/>
              <a:t>10/20/2016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1289033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E21BC3-9D82-49FF-9D81-82C08C893212}" type="datetime1">
              <a:rPr lang="en-US" smtClean="0"/>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82740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BFF7C-489C-4CF5-9EAB-6103C6D62B9A}" type="datetime1">
              <a:rPr lang="en-US" smtClean="0"/>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8FB81-7FDB-4650-82AA-839C4985C0F0}" type="slidenum">
              <a:rPr lang="en-US" smtClean="0"/>
              <a:pPr/>
              <a:t>‹#›</a:t>
            </a:fld>
            <a:endParaRPr lang="en-US"/>
          </a:p>
        </p:txBody>
      </p:sp>
    </p:spTree>
    <p:extLst>
      <p:ext uri="{BB962C8B-B14F-4D97-AF65-F5344CB8AC3E}">
        <p14:creationId xmlns:p14="http://schemas.microsoft.com/office/powerpoint/2010/main" val="2617687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9A61C3-AAF1-446D-9D8F-0D9AA4710A1F}" type="datetime1">
              <a:rPr lang="en-US" smtClean="0"/>
              <a:t>10/20/2016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B8FB81-7FDB-4650-82AA-839C4985C0F0}" type="slidenum">
              <a:rPr lang="en-US" smtClean="0"/>
              <a:pPr/>
              <a:t>‹#›</a:t>
            </a:fld>
            <a:endParaRPr lang="en-US"/>
          </a:p>
        </p:txBody>
      </p:sp>
    </p:spTree>
    <p:extLst>
      <p:ext uri="{BB962C8B-B14F-4D97-AF65-F5344CB8AC3E}">
        <p14:creationId xmlns:p14="http://schemas.microsoft.com/office/powerpoint/2010/main" val="2209168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pa.gov/green-engineering/about-green-engineering#definiti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worldometers.info/world-population/"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epa.gov/greenchemistry/presidential-green-chemistry-challenge-2001-greener-reaction-conditions-award" TargetMode="External"/><Relationship Id="rId2" Type="http://schemas.openxmlformats.org/officeDocument/2006/relationships/hyperlink" Target="https://www.epa.gov/greenchemistry/presidential-green-chemistry-challenge-2008-greener-synthetic-pathways-award"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www.epa.gov/greenchemistry/presidential-green-chemistry-challenge-2001-greener-synthetic-pathways-award"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2.epa.gov/greenchemistry/presidential-green-chemistry-challenge-winner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epa.gov/greenchemistry/information-about-presidential-green-chemistry-challenge"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6125" y="2130425"/>
            <a:ext cx="8373979" cy="1984375"/>
          </a:xfrm>
        </p:spPr>
        <p:txBody>
          <a:bodyPr>
            <a:normAutofit fontScale="90000"/>
          </a:bodyPr>
          <a:lstStyle/>
          <a:p>
            <a:r>
              <a:rPr lang="en-US" b="1" dirty="0" smtClean="0"/>
              <a:t>Green Engineering:  </a:t>
            </a:r>
            <a:r>
              <a:rPr lang="en-US" dirty="0" smtClean="0"/>
              <a:t>Application of Metrics and the Presidential Green Chemistry Challenge </a:t>
            </a:r>
            <a:r>
              <a:rPr lang="en-US" dirty="0" smtClean="0"/>
              <a:t>Award</a:t>
            </a:r>
            <a:endParaRPr lang="en-US" dirty="0"/>
          </a:p>
        </p:txBody>
      </p:sp>
      <p:sp>
        <p:nvSpPr>
          <p:cNvPr id="3" name="Subtitle 2"/>
          <p:cNvSpPr>
            <a:spLocks noGrp="1"/>
          </p:cNvSpPr>
          <p:nvPr>
            <p:ph type="subTitle" idx="1"/>
          </p:nvPr>
        </p:nvSpPr>
        <p:spPr>
          <a:xfrm>
            <a:off x="1371600" y="5181600"/>
            <a:ext cx="6400800" cy="1447800"/>
          </a:xfrm>
        </p:spPr>
        <p:txBody>
          <a:bodyPr>
            <a:normAutofit fontScale="92500"/>
          </a:bodyPr>
          <a:lstStyle/>
          <a:p>
            <a:r>
              <a:rPr lang="en-US" dirty="0" smtClean="0"/>
              <a:t>Prof. Christopher Kitchens</a:t>
            </a:r>
          </a:p>
          <a:p>
            <a:r>
              <a:rPr lang="en-US" sz="2600" dirty="0" smtClean="0"/>
              <a:t>Dept. of Chemical and Biomolecular Engineering</a:t>
            </a:r>
          </a:p>
          <a:p>
            <a:r>
              <a:rPr lang="en-US" sz="2600" dirty="0" smtClean="0"/>
              <a:t>Clemson University</a:t>
            </a:r>
            <a:endParaRPr lang="en-US" sz="2600"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08214" y="196170"/>
            <a:ext cx="4040188" cy="639762"/>
          </a:xfrm>
        </p:spPr>
        <p:txBody>
          <a:bodyPr>
            <a:normAutofit/>
          </a:bodyPr>
          <a:lstStyle/>
          <a:p>
            <a:r>
              <a:rPr lang="en-US" sz="2800" dirty="0" smtClean="0"/>
              <a:t>Traditional Tools </a:t>
            </a:r>
            <a:endParaRPr lang="en-US" sz="2800" dirty="0"/>
          </a:p>
        </p:txBody>
      </p:sp>
      <p:sp>
        <p:nvSpPr>
          <p:cNvPr id="5" name="Content Placeholder 4"/>
          <p:cNvSpPr>
            <a:spLocks noGrp="1"/>
          </p:cNvSpPr>
          <p:nvPr>
            <p:ph sz="half" idx="2"/>
          </p:nvPr>
        </p:nvSpPr>
        <p:spPr>
          <a:xfrm>
            <a:off x="457200" y="849086"/>
            <a:ext cx="4040188" cy="5277077"/>
          </a:xfrm>
        </p:spPr>
        <p:txBody>
          <a:bodyPr>
            <a:noAutofit/>
          </a:bodyPr>
          <a:lstStyle/>
          <a:p>
            <a:pPr>
              <a:spcBef>
                <a:spcPts val="0"/>
              </a:spcBef>
            </a:pPr>
            <a:r>
              <a:rPr lang="en-US" sz="2800" dirty="0" smtClean="0"/>
              <a:t>Level 1</a:t>
            </a:r>
          </a:p>
          <a:p>
            <a:pPr lvl="1">
              <a:spcBef>
                <a:spcPts val="0"/>
              </a:spcBef>
            </a:pPr>
            <a:r>
              <a:rPr lang="en-US" sz="2400" dirty="0" smtClean="0"/>
              <a:t>Yield and Selectivity</a:t>
            </a:r>
          </a:p>
          <a:p>
            <a:pPr lvl="1">
              <a:spcBef>
                <a:spcPts val="0"/>
              </a:spcBef>
            </a:pPr>
            <a:r>
              <a:rPr lang="en-US" sz="2400" dirty="0" smtClean="0"/>
              <a:t>Raw </a:t>
            </a:r>
            <a:r>
              <a:rPr lang="en-US" sz="2400" dirty="0"/>
              <a:t>Materials </a:t>
            </a:r>
            <a:r>
              <a:rPr lang="en-US" sz="2400" dirty="0" smtClean="0"/>
              <a:t>Cost</a:t>
            </a:r>
          </a:p>
          <a:p>
            <a:pPr lvl="1">
              <a:spcBef>
                <a:spcPts val="0"/>
              </a:spcBef>
            </a:pPr>
            <a:r>
              <a:rPr lang="en-US" sz="2400" dirty="0" smtClean="0"/>
              <a:t>Energy Requirements</a:t>
            </a:r>
          </a:p>
          <a:p>
            <a:pPr lvl="1">
              <a:spcBef>
                <a:spcPts val="0"/>
              </a:spcBef>
            </a:pPr>
            <a:r>
              <a:rPr lang="en-US" sz="2400" dirty="0" smtClean="0"/>
              <a:t>Product Price</a:t>
            </a:r>
          </a:p>
          <a:p>
            <a:pPr lvl="1">
              <a:spcBef>
                <a:spcPts val="0"/>
              </a:spcBef>
            </a:pPr>
            <a:r>
              <a:rPr lang="en-US" sz="2400" dirty="0" smtClean="0"/>
              <a:t>Waste Treatment</a:t>
            </a:r>
          </a:p>
          <a:p>
            <a:pPr>
              <a:spcBef>
                <a:spcPts val="0"/>
              </a:spcBef>
            </a:pPr>
            <a:r>
              <a:rPr lang="en-US" sz="2800" dirty="0" smtClean="0"/>
              <a:t>Level 2</a:t>
            </a:r>
          </a:p>
          <a:p>
            <a:pPr lvl="1">
              <a:spcBef>
                <a:spcPts val="0"/>
              </a:spcBef>
            </a:pPr>
            <a:r>
              <a:rPr lang="en-US" sz="2400" dirty="0" smtClean="0"/>
              <a:t>Process Optimization</a:t>
            </a:r>
          </a:p>
          <a:p>
            <a:pPr lvl="1">
              <a:spcBef>
                <a:spcPts val="0"/>
              </a:spcBef>
            </a:pPr>
            <a:r>
              <a:rPr lang="en-US" sz="2400" dirty="0" smtClean="0"/>
              <a:t>Process Integration</a:t>
            </a:r>
          </a:p>
          <a:p>
            <a:pPr>
              <a:spcBef>
                <a:spcPts val="0"/>
              </a:spcBef>
            </a:pPr>
            <a:r>
              <a:rPr lang="en-US" sz="2800" dirty="0" smtClean="0"/>
              <a:t>Level 3</a:t>
            </a:r>
          </a:p>
          <a:p>
            <a:pPr lvl="1">
              <a:spcBef>
                <a:spcPts val="0"/>
              </a:spcBef>
            </a:pPr>
            <a:r>
              <a:rPr lang="en-US" sz="2400" dirty="0" smtClean="0"/>
              <a:t>Process Design</a:t>
            </a:r>
          </a:p>
          <a:p>
            <a:pPr lvl="1">
              <a:spcBef>
                <a:spcPts val="0"/>
              </a:spcBef>
            </a:pPr>
            <a:r>
              <a:rPr lang="en-US" sz="2400" dirty="0" smtClean="0"/>
              <a:t>Sustainability Analysis</a:t>
            </a:r>
            <a:endParaRPr lang="en-US" sz="2400" dirty="0"/>
          </a:p>
        </p:txBody>
      </p:sp>
      <p:sp>
        <p:nvSpPr>
          <p:cNvPr id="6" name="Text Placeholder 5"/>
          <p:cNvSpPr>
            <a:spLocks noGrp="1"/>
          </p:cNvSpPr>
          <p:nvPr>
            <p:ph type="body" sz="quarter" idx="3"/>
          </p:nvPr>
        </p:nvSpPr>
        <p:spPr>
          <a:xfrm>
            <a:off x="4572000" y="196170"/>
            <a:ext cx="4041775" cy="639762"/>
          </a:xfrm>
        </p:spPr>
        <p:txBody>
          <a:bodyPr>
            <a:normAutofit/>
          </a:bodyPr>
          <a:lstStyle/>
          <a:p>
            <a:r>
              <a:rPr lang="en-US" sz="2800" dirty="0" smtClean="0"/>
              <a:t>Green Chemistry Tools</a:t>
            </a:r>
            <a:endParaRPr lang="en-US" sz="2800" dirty="0"/>
          </a:p>
        </p:txBody>
      </p:sp>
      <p:sp>
        <p:nvSpPr>
          <p:cNvPr id="9" name="Content Placeholder 4"/>
          <p:cNvSpPr>
            <a:spLocks noGrp="1"/>
          </p:cNvSpPr>
          <p:nvPr>
            <p:ph sz="quarter" idx="4"/>
          </p:nvPr>
        </p:nvSpPr>
        <p:spPr>
          <a:xfrm>
            <a:off x="4572000" y="790461"/>
            <a:ext cx="4040188" cy="5277077"/>
          </a:xfrm>
        </p:spPr>
        <p:txBody>
          <a:bodyPr>
            <a:noAutofit/>
          </a:bodyPr>
          <a:lstStyle/>
          <a:p>
            <a:pPr>
              <a:spcBef>
                <a:spcPts val="0"/>
              </a:spcBef>
            </a:pPr>
            <a:r>
              <a:rPr lang="en-US" sz="2800" dirty="0" smtClean="0"/>
              <a:t>Level 1</a:t>
            </a:r>
          </a:p>
          <a:p>
            <a:pPr lvl="1">
              <a:spcBef>
                <a:spcPts val="0"/>
              </a:spcBef>
            </a:pPr>
            <a:r>
              <a:rPr lang="en-US" sz="2400" dirty="0" smtClean="0"/>
              <a:t>E-Factor</a:t>
            </a:r>
          </a:p>
          <a:p>
            <a:pPr lvl="1">
              <a:spcBef>
                <a:spcPts val="0"/>
              </a:spcBef>
            </a:pPr>
            <a:r>
              <a:rPr lang="en-US" sz="2400" dirty="0" smtClean="0"/>
              <a:t>Atom Economy</a:t>
            </a:r>
          </a:p>
          <a:p>
            <a:pPr lvl="1">
              <a:spcBef>
                <a:spcPts val="0"/>
              </a:spcBef>
            </a:pPr>
            <a:r>
              <a:rPr lang="en-US" sz="2400" dirty="0" smtClean="0"/>
              <a:t>Effective Mass Yield</a:t>
            </a:r>
          </a:p>
          <a:p>
            <a:pPr lvl="1">
              <a:spcBef>
                <a:spcPts val="0"/>
              </a:spcBef>
            </a:pPr>
            <a:r>
              <a:rPr lang="en-US" sz="2400" dirty="0" smtClean="0"/>
              <a:t>Reaction Mass Efficiency</a:t>
            </a:r>
          </a:p>
          <a:p>
            <a:pPr lvl="1">
              <a:spcBef>
                <a:spcPts val="0"/>
              </a:spcBef>
            </a:pPr>
            <a:r>
              <a:rPr lang="en-US" sz="2400" dirty="0" smtClean="0"/>
              <a:t>Environmental Index</a:t>
            </a:r>
          </a:p>
          <a:p>
            <a:pPr>
              <a:spcBef>
                <a:spcPts val="0"/>
              </a:spcBef>
            </a:pPr>
            <a:r>
              <a:rPr lang="en-US" sz="2800" dirty="0" smtClean="0"/>
              <a:t>Level 2</a:t>
            </a:r>
          </a:p>
          <a:p>
            <a:pPr lvl="1">
              <a:spcBef>
                <a:spcPts val="0"/>
              </a:spcBef>
            </a:pPr>
            <a:r>
              <a:rPr lang="en-US" sz="2400" dirty="0" smtClean="0"/>
              <a:t>Routes to Exposure</a:t>
            </a:r>
          </a:p>
          <a:p>
            <a:pPr lvl="1">
              <a:spcBef>
                <a:spcPts val="0"/>
              </a:spcBef>
            </a:pPr>
            <a:r>
              <a:rPr lang="en-US" sz="2400" dirty="0" smtClean="0"/>
              <a:t>Hazard Assessment</a:t>
            </a:r>
          </a:p>
          <a:p>
            <a:pPr lvl="1">
              <a:spcBef>
                <a:spcPts val="0"/>
              </a:spcBef>
            </a:pPr>
            <a:r>
              <a:rPr lang="en-US" sz="2400" dirty="0" smtClean="0"/>
              <a:t>Risk Analysis</a:t>
            </a:r>
          </a:p>
          <a:p>
            <a:pPr>
              <a:spcBef>
                <a:spcPts val="0"/>
              </a:spcBef>
            </a:pPr>
            <a:r>
              <a:rPr lang="en-US" sz="2800" dirty="0" smtClean="0"/>
              <a:t>Level 3</a:t>
            </a:r>
          </a:p>
          <a:p>
            <a:pPr lvl="1">
              <a:spcBef>
                <a:spcPts val="0"/>
              </a:spcBef>
            </a:pPr>
            <a:r>
              <a:rPr lang="en-US" sz="2400" dirty="0" smtClean="0"/>
              <a:t>Life Cycle Assessment</a:t>
            </a:r>
          </a:p>
          <a:p>
            <a:pPr lvl="1">
              <a:spcBef>
                <a:spcPts val="0"/>
              </a:spcBef>
            </a:pPr>
            <a:r>
              <a:rPr lang="en-US" sz="2400" dirty="0" smtClean="0"/>
              <a:t>Sustainability Analysis</a:t>
            </a:r>
            <a:endParaRPr lang="en-US" sz="2400" dirty="0"/>
          </a:p>
        </p:txBody>
      </p:sp>
      <p:sp>
        <p:nvSpPr>
          <p:cNvPr id="2" name="Slide Number Placeholder 1"/>
          <p:cNvSpPr>
            <a:spLocks noGrp="1"/>
          </p:cNvSpPr>
          <p:nvPr>
            <p:ph type="sldNum" sz="quarter" idx="12"/>
          </p:nvPr>
        </p:nvSpPr>
        <p:spPr/>
        <p:txBody>
          <a:bodyPr/>
          <a:lstStyle/>
          <a:p>
            <a:fld id="{4FB8FB81-7FDB-4650-82AA-839C4985C0F0}" type="slidenum">
              <a:rPr lang="en-US" smtClean="0"/>
              <a:pPr/>
              <a:t>10</a:t>
            </a:fld>
            <a:endParaRPr lang="en-US"/>
          </a:p>
        </p:txBody>
      </p:sp>
    </p:spTree>
    <p:extLst>
      <p:ext uri="{BB962C8B-B14F-4D97-AF65-F5344CB8AC3E}">
        <p14:creationId xmlns:p14="http://schemas.microsoft.com/office/powerpoint/2010/main" val="1265410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Conventional Metrics</a:t>
            </a:r>
            <a:endParaRPr lang="en-US" dirty="0"/>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457199" y="1103086"/>
                <a:ext cx="8544757" cy="5471885"/>
              </a:xfrm>
            </p:spPr>
            <p:txBody>
              <a:bodyPr>
                <a:normAutofit fontScale="92500" lnSpcReduction="20000"/>
              </a:bodyPr>
              <a:lstStyle/>
              <a:p>
                <a:r>
                  <a:rPr lang="en-US" dirty="0" smtClean="0"/>
                  <a:t>Cost Index</a:t>
                </a:r>
              </a:p>
              <a:p>
                <a:pPr lvl="1">
                  <a:buFont typeface="Wingdings" panose="05000000000000000000" pitchFamily="2" charset="2"/>
                  <a:buChar char="§"/>
                </a:pPr>
                <a14:m>
                  <m:oMath xmlns:m="http://schemas.openxmlformats.org/officeDocument/2006/math">
                    <m:r>
                      <a:rPr lang="en-US" sz="2400" b="0" i="1" smtClean="0">
                        <a:latin typeface="Cambria Math"/>
                      </a:rPr>
                      <m:t>𝐶𝑜𝑠𝑡</m:t>
                    </m:r>
                    <m:r>
                      <a:rPr lang="en-US" sz="2400" b="0" i="1" smtClean="0">
                        <a:latin typeface="Cambria Math"/>
                      </a:rPr>
                      <m:t> </m:t>
                    </m:r>
                    <m:r>
                      <a:rPr lang="en-US" sz="2400" b="0" i="1" smtClean="0">
                        <a:latin typeface="Cambria Math"/>
                      </a:rPr>
                      <m:t>𝐼𝑛𝑑𝑒𝑥</m:t>
                    </m:r>
                    <m:r>
                      <a:rPr lang="en-US" sz="2400" b="0" i="1" smtClean="0">
                        <a:latin typeface="Cambria Math"/>
                      </a:rPr>
                      <m:t>=</m:t>
                    </m:r>
                    <m:nary>
                      <m:naryPr>
                        <m:chr m:val="∑"/>
                        <m:subHide m:val="on"/>
                        <m:supHide m:val="on"/>
                        <m:ctrlPr>
                          <a:rPr lang="en-US" sz="2400" b="0" i="1" smtClean="0">
                            <a:latin typeface="Cambria Math"/>
                          </a:rPr>
                        </m:ctrlPr>
                      </m:naryPr>
                      <m:sub/>
                      <m:sup/>
                      <m:e>
                        <m:r>
                          <a:rPr lang="en-US" sz="2400" b="0" i="1" smtClean="0">
                            <a:latin typeface="Cambria Math"/>
                          </a:rPr>
                          <m:t>−</m:t>
                        </m:r>
                        <m:r>
                          <a:rPr lang="en-US" sz="2400" b="0" i="1" smtClean="0">
                            <a:latin typeface="Cambria Math"/>
                          </a:rPr>
                          <m:t>𝑣</m:t>
                        </m:r>
                        <m:r>
                          <a:rPr lang="en-US" sz="2400" b="0" i="1" smtClean="0">
                            <a:latin typeface="Cambria Math"/>
                          </a:rPr>
                          <m:t>∗</m:t>
                        </m:r>
                        <m:r>
                          <a:rPr lang="en-US" sz="2400" b="0" i="1" smtClean="0">
                            <a:latin typeface="Cambria Math"/>
                          </a:rPr>
                          <m:t>𝐶𝑜𝑠𝑡</m:t>
                        </m:r>
                        <m:r>
                          <a:rPr lang="en-US" sz="2400" b="0" i="1" smtClean="0">
                            <a:latin typeface="Cambria Math"/>
                          </a:rPr>
                          <m:t> </m:t>
                        </m:r>
                        <m:r>
                          <a:rPr lang="en-US" sz="2400" b="0" i="1" smtClean="0">
                            <a:latin typeface="Cambria Math"/>
                          </a:rPr>
                          <m:t>𝑝𝑒𝑟</m:t>
                        </m:r>
                        <m:r>
                          <a:rPr lang="en-US" sz="2400" b="0" i="1" smtClean="0">
                            <a:latin typeface="Cambria Math"/>
                          </a:rPr>
                          <m:t> </m:t>
                        </m:r>
                        <m:r>
                          <a:rPr lang="en-US" sz="2400" b="0" i="1" smtClean="0">
                            <a:latin typeface="Cambria Math"/>
                          </a:rPr>
                          <m:t>𝑝𝑜𝑢𝑛𝑑</m:t>
                        </m:r>
                      </m:e>
                    </m:nary>
                  </m:oMath>
                </a14:m>
                <a:endParaRPr lang="en-US" sz="2400" dirty="0" smtClean="0"/>
              </a:p>
              <a:p>
                <a:pPr lvl="1">
                  <a:buFont typeface="Wingdings" panose="05000000000000000000" pitchFamily="2" charset="2"/>
                  <a:buChar char="§"/>
                </a:pPr>
                <a:r>
                  <a:rPr lang="en-US" sz="2400" dirty="0" smtClean="0"/>
                  <a:t>Where </a:t>
                </a:r>
                <a14:m>
                  <m:oMath xmlns:m="http://schemas.openxmlformats.org/officeDocument/2006/math">
                    <m:r>
                      <a:rPr lang="en-US" sz="2400" i="1">
                        <a:latin typeface="Cambria Math"/>
                      </a:rPr>
                      <m:t>𝑣</m:t>
                    </m:r>
                  </m:oMath>
                </a14:m>
                <a:r>
                  <a:rPr lang="en-US" sz="2400" dirty="0" smtClean="0"/>
                  <a:t> is the stoichiometric or actual mass ratio with respect to the primary product </a:t>
                </a:r>
              </a:p>
              <a:p>
                <a:pPr lvl="1">
                  <a:buFont typeface="Wingdings" panose="05000000000000000000" pitchFamily="2" charset="2"/>
                  <a:buChar char="§"/>
                </a:pPr>
                <a14:m>
                  <m:oMath xmlns:m="http://schemas.openxmlformats.org/officeDocument/2006/math">
                    <m:r>
                      <a:rPr lang="en-US" sz="2400" i="1">
                        <a:latin typeface="Cambria Math"/>
                      </a:rPr>
                      <m:t>𝑣</m:t>
                    </m:r>
                  </m:oMath>
                </a14:m>
                <a:r>
                  <a:rPr lang="en-US" sz="2400" dirty="0" smtClean="0"/>
                  <a:t> is negative for reactants and positive for products</a:t>
                </a:r>
              </a:p>
              <a:p>
                <a:pPr>
                  <a:lnSpc>
                    <a:spcPct val="120000"/>
                  </a:lnSpc>
                  <a:spcBef>
                    <a:spcPts val="1200"/>
                  </a:spcBef>
                </a:pPr>
                <a:r>
                  <a:rPr lang="en-US" dirty="0" smtClean="0"/>
                  <a:t>Reaction Yield			for </a:t>
                </a:r>
                <a14:m>
                  <m:oMath xmlns:m="http://schemas.openxmlformats.org/officeDocument/2006/math">
                    <m:r>
                      <a:rPr lang="en-US" i="1">
                        <a:latin typeface="Cambria Math"/>
                      </a:rPr>
                      <m:t>2</m:t>
                    </m:r>
                    <m:r>
                      <a:rPr lang="en-US" i="1">
                        <a:latin typeface="Cambria Math"/>
                      </a:rPr>
                      <m:t>𝐴</m:t>
                    </m:r>
                    <m:r>
                      <a:rPr lang="en-US" i="1">
                        <a:latin typeface="Cambria Math"/>
                      </a:rPr>
                      <m:t>+</m:t>
                    </m:r>
                    <m:r>
                      <a:rPr lang="en-US" i="1">
                        <a:latin typeface="Cambria Math"/>
                      </a:rPr>
                      <m:t>𝐵</m:t>
                    </m:r>
                    <m:r>
                      <a:rPr lang="en-US" i="1">
                        <a:latin typeface="Cambria Math"/>
                      </a:rPr>
                      <m:t>→</m:t>
                    </m:r>
                    <m:r>
                      <a:rPr lang="en-US" i="1">
                        <a:latin typeface="Cambria Math"/>
                      </a:rPr>
                      <m:t>𝐶</m:t>
                    </m:r>
                    <m:r>
                      <a:rPr lang="en-US" i="1">
                        <a:latin typeface="Cambria Math"/>
                      </a:rPr>
                      <m:t>+</m:t>
                    </m:r>
                    <m:r>
                      <a:rPr lang="en-US" i="1">
                        <a:latin typeface="Cambria Math"/>
                      </a:rPr>
                      <m:t>𝐷</m:t>
                    </m:r>
                  </m:oMath>
                </a14:m>
                <a:endParaRPr lang="en-US" dirty="0" smtClean="0"/>
              </a:p>
              <a:p>
                <a:pPr marL="457200" lvl="1" indent="0">
                  <a:buNone/>
                </a:pPr>
                <a14:m>
                  <m:oMath xmlns:m="http://schemas.openxmlformats.org/officeDocument/2006/math">
                    <m:r>
                      <a:rPr lang="en-US" sz="2400" i="1" smtClean="0">
                        <a:latin typeface="Cambria Math"/>
                        <a:ea typeface="Cambria Math"/>
                      </a:rPr>
                      <m:t>𝜀</m:t>
                    </m:r>
                    <m:r>
                      <a:rPr lang="en-US" sz="2400" b="0" i="1" smtClean="0">
                        <a:latin typeface="Cambria Math"/>
                        <a:ea typeface="Cambria Math"/>
                      </a:rPr>
                      <m:t>=</m:t>
                    </m:r>
                    <m:f>
                      <m:fPr>
                        <m:ctrlPr>
                          <a:rPr lang="en-US" sz="2400" b="0" i="1" smtClean="0">
                            <a:latin typeface="Cambria Math"/>
                            <a:ea typeface="Cambria Math"/>
                          </a:rPr>
                        </m:ctrlPr>
                      </m:fPr>
                      <m:num>
                        <m:r>
                          <a:rPr lang="en-US" sz="2400" b="0" i="1" smtClean="0">
                            <a:latin typeface="Cambria Math"/>
                            <a:ea typeface="Cambria Math"/>
                          </a:rPr>
                          <m:t>𝐴𝑚𝑜𝑢𝑛𝑡</m:t>
                        </m:r>
                        <m:r>
                          <a:rPr lang="en-US" sz="2400" b="0" i="1" smtClean="0">
                            <a:latin typeface="Cambria Math"/>
                            <a:ea typeface="Cambria Math"/>
                          </a:rPr>
                          <m:t> </m:t>
                        </m:r>
                        <m:r>
                          <a:rPr lang="en-US" sz="2400" b="0" i="1" smtClean="0">
                            <a:latin typeface="Cambria Math"/>
                            <a:ea typeface="Cambria Math"/>
                          </a:rPr>
                          <m:t>𝑜𝑓</m:t>
                        </m:r>
                        <m:r>
                          <a:rPr lang="en-US" sz="2400" b="0" i="1" smtClean="0">
                            <a:latin typeface="Cambria Math"/>
                            <a:ea typeface="Cambria Math"/>
                          </a:rPr>
                          <m:t> </m:t>
                        </m:r>
                        <m:r>
                          <a:rPr lang="en-US" sz="2400" b="0" i="1" smtClean="0">
                            <a:latin typeface="Cambria Math"/>
                            <a:ea typeface="Cambria Math"/>
                          </a:rPr>
                          <m:t>𝐷𝑒𝑠𝑖𝑟𝑒𝑑</m:t>
                        </m:r>
                        <m:r>
                          <a:rPr lang="en-US" sz="2400" b="0" i="1" smtClean="0">
                            <a:latin typeface="Cambria Math"/>
                            <a:ea typeface="Cambria Math"/>
                          </a:rPr>
                          <m:t> </m:t>
                        </m:r>
                        <m:r>
                          <a:rPr lang="en-US" sz="2400" b="0" i="1" smtClean="0">
                            <a:latin typeface="Cambria Math"/>
                            <a:ea typeface="Cambria Math"/>
                          </a:rPr>
                          <m:t>𝑃𝑟𝑜𝑑𝑢𝑐𝑡</m:t>
                        </m:r>
                        <m:r>
                          <a:rPr lang="en-US" sz="2400" b="0" i="1" smtClean="0">
                            <a:latin typeface="Cambria Math"/>
                            <a:ea typeface="Cambria Math"/>
                          </a:rPr>
                          <m:t> </m:t>
                        </m:r>
                        <m:r>
                          <a:rPr lang="en-US" sz="2400" b="0" i="1" smtClean="0">
                            <a:latin typeface="Cambria Math"/>
                            <a:ea typeface="Cambria Math"/>
                          </a:rPr>
                          <m:t>𝑃𝑟𝑜𝑑𝑢𝑐𝑒𝑑</m:t>
                        </m:r>
                      </m:num>
                      <m:den>
                        <m:r>
                          <a:rPr lang="en-US" sz="2400" b="0" i="1" smtClean="0">
                            <a:latin typeface="Cambria Math"/>
                            <a:ea typeface="Cambria Math"/>
                          </a:rPr>
                          <m:t>𝑇h𝑒𝑜𝑟𝑒𝑡𝑖𝑐𝑎𝑙</m:t>
                        </m:r>
                        <m:r>
                          <a:rPr lang="en-US" sz="2400" b="0" i="1" smtClean="0">
                            <a:latin typeface="Cambria Math"/>
                            <a:ea typeface="Cambria Math"/>
                          </a:rPr>
                          <m:t> </m:t>
                        </m:r>
                        <m:r>
                          <a:rPr lang="en-US" sz="2400" b="0" i="1" smtClean="0">
                            <a:latin typeface="Cambria Math"/>
                            <a:ea typeface="Cambria Math"/>
                          </a:rPr>
                          <m:t>𝑀𝑎𝑥𝑖𝑚𝑢𝑚</m:t>
                        </m:r>
                        <m:r>
                          <a:rPr lang="en-US" sz="2400" b="0" i="1" smtClean="0">
                            <a:latin typeface="Cambria Math"/>
                            <a:ea typeface="Cambria Math"/>
                          </a:rPr>
                          <m:t> </m:t>
                        </m:r>
                        <m:r>
                          <a:rPr lang="en-US" sz="2400" b="0" i="1" smtClean="0">
                            <a:latin typeface="Cambria Math"/>
                            <a:ea typeface="Cambria Math"/>
                          </a:rPr>
                          <m:t>𝐷𝑒𝑠𝑖𝑟𝑒𝑑</m:t>
                        </m:r>
                        <m:r>
                          <a:rPr lang="en-US" sz="2400" b="0" i="1" smtClean="0">
                            <a:latin typeface="Cambria Math"/>
                            <a:ea typeface="Cambria Math"/>
                          </a:rPr>
                          <m:t> </m:t>
                        </m:r>
                        <m:r>
                          <a:rPr lang="en-US" sz="2400" b="0" i="1" smtClean="0">
                            <a:latin typeface="Cambria Math"/>
                            <a:ea typeface="Cambria Math"/>
                          </a:rPr>
                          <m:t>𝑃𝑟𝑜𝑑𝑢𝑐𝑡</m:t>
                        </m:r>
                      </m:den>
                    </m:f>
                    <m:r>
                      <a:rPr lang="en-US" sz="2400" b="0" i="1" smtClean="0">
                        <a:latin typeface="Cambria Math"/>
                        <a:ea typeface="Cambria Math"/>
                      </a:rPr>
                      <m:t>=</m:t>
                    </m:r>
                    <m:f>
                      <m:fPr>
                        <m:ctrlPr>
                          <a:rPr lang="en-US" sz="2400" b="0" i="1" smtClean="0">
                            <a:latin typeface="Cambria Math"/>
                            <a:ea typeface="Cambria Math"/>
                          </a:rPr>
                        </m:ctrlPr>
                      </m:fPr>
                      <m:num>
                        <m:r>
                          <a:rPr lang="en-US" sz="2400" b="0" i="1" smtClean="0">
                            <a:latin typeface="Cambria Math"/>
                            <a:ea typeface="Cambria Math"/>
                          </a:rPr>
                          <m:t>𝑚𝑜𝑙𝑒𝑠</m:t>
                        </m:r>
                        <m:r>
                          <a:rPr lang="en-US" sz="2400" b="0" i="1" smtClean="0">
                            <a:latin typeface="Cambria Math"/>
                            <a:ea typeface="Cambria Math"/>
                          </a:rPr>
                          <m:t> </m:t>
                        </m:r>
                        <m:r>
                          <a:rPr lang="en-US" sz="2400" b="0" i="1" smtClean="0">
                            <a:latin typeface="Cambria Math"/>
                            <a:ea typeface="Cambria Math"/>
                          </a:rPr>
                          <m:t>𝑜𝑟</m:t>
                        </m:r>
                        <m:r>
                          <a:rPr lang="en-US" sz="2400" b="0" i="1" smtClean="0">
                            <a:latin typeface="Cambria Math"/>
                            <a:ea typeface="Cambria Math"/>
                          </a:rPr>
                          <m:t> </m:t>
                        </m:r>
                        <m:r>
                          <a:rPr lang="en-US" sz="2400" b="0" i="1" smtClean="0">
                            <a:latin typeface="Cambria Math"/>
                            <a:ea typeface="Cambria Math"/>
                          </a:rPr>
                          <m:t>𝑚𝑎𝑠𝑠</m:t>
                        </m:r>
                        <m:r>
                          <a:rPr lang="en-US" sz="2400" b="0" i="1" smtClean="0">
                            <a:latin typeface="Cambria Math"/>
                            <a:ea typeface="Cambria Math"/>
                          </a:rPr>
                          <m:t> </m:t>
                        </m:r>
                        <m:r>
                          <a:rPr lang="en-US" sz="2400" b="0" i="1" smtClean="0">
                            <a:latin typeface="Cambria Math"/>
                            <a:ea typeface="Cambria Math"/>
                          </a:rPr>
                          <m:t>𝑜𝑓</m:t>
                        </m:r>
                        <m:r>
                          <a:rPr lang="en-US" sz="2400" b="0" i="1" smtClean="0">
                            <a:latin typeface="Cambria Math"/>
                            <a:ea typeface="Cambria Math"/>
                          </a:rPr>
                          <m:t> </m:t>
                        </m:r>
                        <m:r>
                          <a:rPr lang="en-US" sz="2400" b="0" i="1" smtClean="0">
                            <a:latin typeface="Cambria Math"/>
                            <a:ea typeface="Cambria Math"/>
                          </a:rPr>
                          <m:t>𝐶</m:t>
                        </m:r>
                      </m:num>
                      <m:den>
                        <m:d>
                          <m:dPr>
                            <m:ctrlPr>
                              <a:rPr lang="en-US" sz="2400" b="0" i="1" smtClean="0">
                                <a:latin typeface="Cambria Math"/>
                                <a:ea typeface="Cambria Math"/>
                              </a:rPr>
                            </m:ctrlPr>
                          </m:dPr>
                          <m:e>
                            <m:r>
                              <a:rPr lang="en-US" sz="2400" b="0" i="1" smtClean="0">
                                <a:latin typeface="Cambria Math"/>
                                <a:ea typeface="Cambria Math"/>
                              </a:rPr>
                              <m:t>𝑚𝑜𝑙𝑒𝑠</m:t>
                            </m:r>
                            <m:r>
                              <a:rPr lang="en-US" sz="2400" b="0" i="1" smtClean="0">
                                <a:latin typeface="Cambria Math"/>
                                <a:ea typeface="Cambria Math"/>
                              </a:rPr>
                              <m:t> </m:t>
                            </m:r>
                            <m:r>
                              <a:rPr lang="en-US" sz="2400" b="0" i="1" smtClean="0">
                                <a:latin typeface="Cambria Math"/>
                                <a:ea typeface="Cambria Math"/>
                              </a:rPr>
                              <m:t>𝑜𝑟</m:t>
                            </m:r>
                            <m:r>
                              <a:rPr lang="en-US" sz="2400" b="0" i="1" smtClean="0">
                                <a:latin typeface="Cambria Math"/>
                                <a:ea typeface="Cambria Math"/>
                              </a:rPr>
                              <m:t> </m:t>
                            </m:r>
                            <m:r>
                              <a:rPr lang="en-US" sz="2400" b="0" i="1" smtClean="0">
                                <a:latin typeface="Cambria Math"/>
                                <a:ea typeface="Cambria Math"/>
                              </a:rPr>
                              <m:t>𝑚𝑎𝑠𝑠</m:t>
                            </m:r>
                            <m:r>
                              <a:rPr lang="en-US" sz="2400" b="0" i="1" smtClean="0">
                                <a:latin typeface="Cambria Math"/>
                                <a:ea typeface="Cambria Math"/>
                              </a:rPr>
                              <m:t> </m:t>
                            </m:r>
                            <m:r>
                              <a:rPr lang="en-US" sz="2400" b="0" i="1" smtClean="0">
                                <a:latin typeface="Cambria Math"/>
                                <a:ea typeface="Cambria Math"/>
                              </a:rPr>
                              <m:t>𝑜𝑓</m:t>
                            </m:r>
                            <m:r>
                              <a:rPr lang="en-US" sz="2400" b="0" i="1" smtClean="0">
                                <a:latin typeface="Cambria Math"/>
                                <a:ea typeface="Cambria Math"/>
                              </a:rPr>
                              <m:t> </m:t>
                            </m:r>
                            <m:r>
                              <a:rPr lang="en-US" sz="2400" b="0" i="1" smtClean="0">
                                <a:latin typeface="Cambria Math"/>
                                <a:ea typeface="Cambria Math"/>
                              </a:rPr>
                              <m:t>𝐴</m:t>
                            </m:r>
                          </m:e>
                        </m:d>
                        <m:r>
                          <a:rPr lang="en-US" sz="2400" b="0" i="1" smtClean="0">
                            <a:latin typeface="Cambria Math"/>
                            <a:ea typeface="Cambria Math"/>
                          </a:rPr>
                          <m:t>/2</m:t>
                        </m:r>
                      </m:den>
                    </m:f>
                  </m:oMath>
                </a14:m>
                <a:r>
                  <a:rPr lang="en-US" dirty="0" smtClean="0"/>
                  <a:t> </a:t>
                </a:r>
              </a:p>
              <a:p>
                <a:pPr marL="457200" lvl="1" indent="0">
                  <a:buNone/>
                </a:pPr>
                <a:r>
                  <a:rPr lang="en-US" dirty="0" smtClean="0"/>
                  <a:t>	      </a:t>
                </a:r>
                <a:r>
                  <a:rPr lang="en-US" sz="1900" dirty="0" smtClean="0"/>
                  <a:t>if </a:t>
                </a:r>
                <a:r>
                  <a:rPr lang="en-US" sz="1900" i="1" dirty="0" smtClean="0">
                    <a:latin typeface="Cambria Math" panose="02040503050406030204" pitchFamily="18" charset="0"/>
                    <a:ea typeface="Cambria Math" panose="02040503050406030204" pitchFamily="18" charset="0"/>
                  </a:rPr>
                  <a:t>A </a:t>
                </a:r>
                <a:r>
                  <a:rPr lang="en-US" sz="1900" dirty="0" smtClean="0"/>
                  <a:t>is the limiting reagent</a:t>
                </a:r>
                <a:endParaRPr lang="en-US" sz="1600" dirty="0" smtClean="0"/>
              </a:p>
              <a:p>
                <a:r>
                  <a:rPr lang="en-US" dirty="0" smtClean="0"/>
                  <a:t>Reaction Selectivity    for        </a:t>
                </a:r>
                <a14:m>
                  <m:oMath xmlns:m="http://schemas.openxmlformats.org/officeDocument/2006/math">
                    <m:m>
                      <m:mPr>
                        <m:mcs>
                          <m:mc>
                            <m:mcPr>
                              <m:count m:val="1"/>
                              <m:mcJc m:val="center"/>
                            </m:mcPr>
                          </m:mc>
                        </m:mcs>
                        <m:ctrlPr>
                          <a:rPr lang="en-US" sz="2600" i="1">
                            <a:latin typeface="Cambria Math"/>
                          </a:rPr>
                        </m:ctrlPr>
                      </m:mPr>
                      <m:mr>
                        <m:e>
                          <m:r>
                            <a:rPr lang="en-US" sz="2600" i="1">
                              <a:latin typeface="Cambria Math"/>
                            </a:rPr>
                            <m:t>2</m:t>
                          </m:r>
                          <m:r>
                            <a:rPr lang="en-US" sz="2600" i="1">
                              <a:latin typeface="Cambria Math"/>
                            </a:rPr>
                            <m:t>𝐴</m:t>
                          </m:r>
                          <m:r>
                            <a:rPr lang="en-US" sz="2600" i="1">
                              <a:latin typeface="Cambria Math"/>
                            </a:rPr>
                            <m:t> + </m:t>
                          </m:r>
                          <m:r>
                            <a:rPr lang="en-US" sz="2600" i="1">
                              <a:latin typeface="Cambria Math"/>
                            </a:rPr>
                            <m:t>𝐵</m:t>
                          </m:r>
                          <m:r>
                            <a:rPr lang="en-US" sz="2600" i="1">
                              <a:latin typeface="Cambria Math"/>
                            </a:rPr>
                            <m:t> </m:t>
                          </m:r>
                          <m:groupChr>
                            <m:groupChrPr>
                              <m:chr m:val="→"/>
                              <m:vertJc m:val="bot"/>
                              <m:ctrlPr>
                                <a:rPr lang="en-US" sz="2600" i="1" smtClean="0">
                                  <a:latin typeface="Cambria Math"/>
                                </a:rPr>
                              </m:ctrlPr>
                            </m:groupChrPr>
                            <m:e>
                              <m:sSub>
                                <m:sSubPr>
                                  <m:ctrlPr>
                                    <a:rPr lang="en-US" sz="2600" i="1" smtClean="0">
                                      <a:latin typeface="Cambria Math"/>
                                    </a:rPr>
                                  </m:ctrlPr>
                                </m:sSubPr>
                                <m:e>
                                  <m:r>
                                    <a:rPr lang="en-US" sz="2600" b="0" i="1" smtClean="0">
                                      <a:latin typeface="Cambria Math"/>
                                    </a:rPr>
                                    <m:t>𝑘</m:t>
                                  </m:r>
                                </m:e>
                                <m:sub>
                                  <m:r>
                                    <a:rPr lang="en-US" sz="2600" b="0" i="1" smtClean="0">
                                      <a:latin typeface="Cambria Math"/>
                                    </a:rPr>
                                    <m:t>𝐷</m:t>
                                  </m:r>
                                </m:sub>
                              </m:sSub>
                            </m:e>
                          </m:groupChr>
                          <m:r>
                            <a:rPr lang="en-US" sz="2600" i="1">
                              <a:latin typeface="Cambria Math"/>
                            </a:rPr>
                            <m:t> </m:t>
                          </m:r>
                          <m:r>
                            <a:rPr lang="en-US" sz="2600" i="1">
                              <a:latin typeface="Cambria Math"/>
                            </a:rPr>
                            <m:t>𝐶</m:t>
                          </m:r>
                          <m:r>
                            <a:rPr lang="en-US" sz="2600" i="1">
                              <a:latin typeface="Cambria Math"/>
                            </a:rPr>
                            <m:t>+</m:t>
                          </m:r>
                          <m:r>
                            <a:rPr lang="en-US" sz="2600" i="1">
                              <a:latin typeface="Cambria Math"/>
                            </a:rPr>
                            <m:t>𝐷</m:t>
                          </m:r>
                        </m:e>
                      </m:mr>
                      <m:mr>
                        <m:e>
                          <m:r>
                            <a:rPr lang="en-US" sz="2600" i="1">
                              <a:latin typeface="Cambria Math"/>
                            </a:rPr>
                            <m:t>𝐴</m:t>
                          </m:r>
                          <m:r>
                            <a:rPr lang="en-US" sz="2600" i="1">
                              <a:latin typeface="Cambria Math"/>
                            </a:rPr>
                            <m:t> + </m:t>
                          </m:r>
                          <m:r>
                            <a:rPr lang="en-US" sz="2600" i="1">
                              <a:latin typeface="Cambria Math"/>
                            </a:rPr>
                            <m:t>𝐵</m:t>
                          </m:r>
                          <m:groupChr>
                            <m:groupChrPr>
                              <m:chr m:val="→"/>
                              <m:vertJc m:val="bot"/>
                              <m:ctrlPr>
                                <a:rPr lang="en-US" sz="2600" i="1">
                                  <a:latin typeface="Cambria Math"/>
                                </a:rPr>
                              </m:ctrlPr>
                            </m:groupChrPr>
                            <m:e>
                              <m:sSub>
                                <m:sSubPr>
                                  <m:ctrlPr>
                                    <a:rPr lang="en-US" sz="2600" i="1">
                                      <a:latin typeface="Cambria Math"/>
                                    </a:rPr>
                                  </m:ctrlPr>
                                </m:sSubPr>
                                <m:e>
                                  <m:r>
                                    <a:rPr lang="en-US" sz="2600" i="1">
                                      <a:latin typeface="Cambria Math"/>
                                    </a:rPr>
                                    <m:t>𝑘</m:t>
                                  </m:r>
                                </m:e>
                                <m:sub>
                                  <m:r>
                                    <a:rPr lang="en-US" sz="2600" b="0" i="1" smtClean="0">
                                      <a:latin typeface="Cambria Math"/>
                                    </a:rPr>
                                    <m:t>𝑈</m:t>
                                  </m:r>
                                </m:sub>
                              </m:sSub>
                            </m:e>
                          </m:groupChr>
                          <m:r>
                            <a:rPr lang="en-US" sz="2600" i="1">
                              <a:latin typeface="Cambria Math"/>
                            </a:rPr>
                            <m:t>𝐸</m:t>
                          </m:r>
                        </m:e>
                      </m:mr>
                    </m:m>
                  </m:oMath>
                </a14:m>
                <a:endParaRPr lang="en-US" dirty="0" smtClean="0"/>
              </a:p>
              <a:p>
                <a:pPr lvl="1">
                  <a:buFont typeface="Wingdings" panose="05000000000000000000" pitchFamily="2" charset="2"/>
                  <a:buChar char="§"/>
                </a:pPr>
                <a:r>
                  <a:rPr lang="en-US" dirty="0" smtClean="0"/>
                  <a:t>Yield = Conversion x Selectivity</a:t>
                </a:r>
              </a:p>
              <a:p>
                <a:pPr lvl="1">
                  <a:buFont typeface="Wingdings" panose="05000000000000000000" pitchFamily="2" charset="2"/>
                  <a:buChar char="§"/>
                </a:pPr>
                <a:r>
                  <a:rPr lang="en-US" dirty="0" smtClean="0"/>
                  <a:t>With multiple reactions, maximizing selectivity and recycle of unreacted reagents to maximize yield.</a:t>
                </a:r>
                <a:endParaRPr lang="en-US"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457199" y="1103086"/>
                <a:ext cx="8544757" cy="5471885"/>
              </a:xfrm>
              <a:blipFill rotWithShape="1">
                <a:blip r:embed="rId2"/>
                <a:stretch>
                  <a:fillRect l="-1427" t="-3229"/>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4FB8FB81-7FDB-4650-82AA-839C4985C0F0}" type="slidenum">
              <a:rPr lang="en-US" smtClean="0"/>
              <a:pPr/>
              <a:t>11</a:t>
            </a:fld>
            <a:endParaRPr lang="en-US"/>
          </a:p>
        </p:txBody>
      </p:sp>
    </p:spTree>
    <p:extLst>
      <p:ext uri="{BB962C8B-B14F-4D97-AF65-F5344CB8AC3E}">
        <p14:creationId xmlns:p14="http://schemas.microsoft.com/office/powerpoint/2010/main" val="41266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Chemistry Metrics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1470" y="1165860"/>
                <a:ext cx="8698230" cy="4960303"/>
              </a:xfrm>
            </p:spPr>
            <p:txBody>
              <a:bodyPr/>
              <a:lstStyle/>
              <a:p>
                <a:pPr marL="514350" indent="-514350">
                  <a:buFont typeface="+mj-lt"/>
                  <a:buAutoNum type="arabicPeriod"/>
                </a:pPr>
                <a:r>
                  <a:rPr lang="en-US" dirty="0" smtClean="0"/>
                  <a:t>E-Factor</a:t>
                </a:r>
              </a:p>
              <a:p>
                <a:pPr marL="914400" lvl="1" indent="-514350"/>
                <a:r>
                  <a:rPr lang="en-US" dirty="0" smtClean="0"/>
                  <a:t>Simple metric proposed by R. Sheldon in 1990’s</a:t>
                </a:r>
              </a:p>
              <a:p>
                <a:pPr marL="400050" lvl="1"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𝐸</m:t>
                      </m:r>
                      <m:r>
                        <a:rPr lang="en-US" sz="2400" b="0" i="1" smtClean="0">
                          <a:latin typeface="Cambria Math"/>
                        </a:rPr>
                        <m:t>−</m:t>
                      </m:r>
                      <m:r>
                        <a:rPr lang="en-US" sz="2400" b="0" i="1" smtClean="0">
                          <a:latin typeface="Cambria Math"/>
                        </a:rPr>
                        <m:t>𝐹𝑎𝑐𝑡𝑜𝑟</m:t>
                      </m:r>
                      <m:r>
                        <a:rPr lang="en-US" sz="2400" b="0" i="1" smtClean="0">
                          <a:latin typeface="Cambria Math"/>
                        </a:rPr>
                        <m:t>=</m:t>
                      </m:r>
                      <m:f>
                        <m:fPr>
                          <m:ctrlPr>
                            <a:rPr lang="en-US" sz="2400" b="0" i="1" smtClean="0">
                              <a:latin typeface="Cambria Math"/>
                            </a:rPr>
                          </m:ctrlPr>
                        </m:fPr>
                        <m:num>
                          <m:r>
                            <a:rPr lang="en-US" sz="2400" b="0" i="1" smtClean="0">
                              <a:latin typeface="Cambria Math"/>
                            </a:rPr>
                            <m:t>𝑇𝑜𝑡𝑎𝑙</m:t>
                          </m:r>
                          <m:r>
                            <a:rPr lang="en-US" sz="2400" b="0" i="1" smtClean="0">
                              <a:latin typeface="Cambria Math"/>
                            </a:rPr>
                            <m:t> </m:t>
                          </m:r>
                          <m:r>
                            <a:rPr lang="en-US" sz="2400" b="0" i="1" smtClean="0">
                              <a:latin typeface="Cambria Math"/>
                            </a:rPr>
                            <m:t>𝑊𝑎𝑠𝑡𝑒</m:t>
                          </m:r>
                          <m:d>
                            <m:dPr>
                              <m:ctrlPr>
                                <a:rPr lang="en-US" sz="2400" b="0" i="1" smtClean="0">
                                  <a:latin typeface="Cambria Math"/>
                                </a:rPr>
                              </m:ctrlPr>
                            </m:dPr>
                            <m:e>
                              <m:r>
                                <a:rPr lang="en-US" sz="2400" b="0" i="1" smtClean="0">
                                  <a:latin typeface="Cambria Math"/>
                                </a:rPr>
                                <m:t>𝑘𝑔</m:t>
                              </m:r>
                            </m:e>
                          </m:d>
                        </m:num>
                        <m:den>
                          <m:r>
                            <a:rPr lang="en-US" sz="2400" b="0" i="1" smtClean="0">
                              <a:latin typeface="Cambria Math"/>
                            </a:rPr>
                            <m:t>𝑃𝑟𝑜𝑑𝑢𝑐𝑡</m:t>
                          </m:r>
                          <m:d>
                            <m:dPr>
                              <m:ctrlPr>
                                <a:rPr lang="en-US" sz="2400" b="0" i="1" smtClean="0">
                                  <a:latin typeface="Cambria Math"/>
                                </a:rPr>
                              </m:ctrlPr>
                            </m:dPr>
                            <m:e>
                              <m:r>
                                <a:rPr lang="en-US" sz="2400" b="0" i="1" smtClean="0">
                                  <a:latin typeface="Cambria Math"/>
                                </a:rPr>
                                <m:t>𝑘𝑔</m:t>
                              </m:r>
                            </m:e>
                          </m:d>
                        </m:den>
                      </m:f>
                    </m:oMath>
                  </m:oMathPara>
                </a14:m>
                <a:endParaRPr lang="en-US" dirty="0"/>
              </a:p>
              <a:p>
                <a:pPr marL="914400" lvl="1" indent="-514350">
                  <a:spcBef>
                    <a:spcPts val="0"/>
                  </a:spcBef>
                </a:pPr>
                <a:r>
                  <a:rPr lang="en-US" dirty="0" smtClean="0"/>
                  <a:t>Applicable to a single reaction or chemical process.</a:t>
                </a:r>
              </a:p>
              <a:p>
                <a:pPr marL="914400" lvl="1" indent="-514350">
                  <a:spcBef>
                    <a:spcPts val="0"/>
                  </a:spcBef>
                </a:pPr>
                <a:r>
                  <a:rPr lang="en-US" dirty="0" smtClean="0"/>
                  <a:t>Difficult to apply across industries.  </a:t>
                </a:r>
              </a:p>
              <a:p>
                <a:pPr marL="914400" lvl="1" indent="-514350">
                  <a:spcBef>
                    <a:spcPts val="0"/>
                  </a:spcBef>
                </a:pPr>
                <a:r>
                  <a:rPr lang="en-US" dirty="0" smtClean="0"/>
                  <a:t>Does not designate the type of waste.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1470" y="1165860"/>
                <a:ext cx="8698230" cy="4960303"/>
              </a:xfrm>
              <a:blipFill rotWithShape="1">
                <a:blip r:embed="rId2"/>
                <a:stretch>
                  <a:fillRect l="-1822" t="-1843"/>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4FB8FB81-7FDB-4650-82AA-839C4985C0F0}" type="slidenum">
              <a:rPr lang="en-US" smtClean="0"/>
              <a:pPr/>
              <a:t>12</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369653443"/>
              </p:ext>
            </p:extLst>
          </p:nvPr>
        </p:nvGraphicFramePr>
        <p:xfrm>
          <a:off x="1959134" y="4401820"/>
          <a:ext cx="5225732" cy="2239010"/>
        </p:xfrm>
        <a:graphic>
          <a:graphicData uri="http://schemas.openxmlformats.org/drawingml/2006/table">
            <a:tbl>
              <a:tblPr firstRow="1" bandRow="1">
                <a:tableStyleId>{073A0DAA-6AF3-43AB-8588-CEC1D06C72B9}</a:tableStyleId>
              </a:tblPr>
              <a:tblGrid>
                <a:gridCol w="2032000"/>
                <a:gridCol w="1797050"/>
                <a:gridCol w="1396682"/>
              </a:tblGrid>
              <a:tr h="384810">
                <a:tc>
                  <a:txBody>
                    <a:bodyPr/>
                    <a:lstStyle/>
                    <a:p>
                      <a:pPr algn="ctr"/>
                      <a:r>
                        <a:rPr lang="en-US" dirty="0" smtClean="0"/>
                        <a:t>Industry</a:t>
                      </a:r>
                      <a:endParaRPr lang="en-US" dirty="0"/>
                    </a:p>
                  </a:txBody>
                  <a:tcPr/>
                </a:tc>
                <a:tc>
                  <a:txBody>
                    <a:bodyPr/>
                    <a:lstStyle/>
                    <a:p>
                      <a:pPr algn="ctr"/>
                      <a:r>
                        <a:rPr lang="en-US" dirty="0" smtClean="0"/>
                        <a:t>Product (Ton/</a:t>
                      </a:r>
                      <a:r>
                        <a:rPr lang="en-US" dirty="0" err="1" smtClean="0"/>
                        <a:t>yr</a:t>
                      </a:r>
                      <a:r>
                        <a:rPr lang="en-US" dirty="0" smtClean="0"/>
                        <a:t>)</a:t>
                      </a:r>
                      <a:endParaRPr lang="en-US" dirty="0"/>
                    </a:p>
                  </a:txBody>
                  <a:tcPr/>
                </a:tc>
                <a:tc>
                  <a:txBody>
                    <a:bodyPr/>
                    <a:lstStyle/>
                    <a:p>
                      <a:pPr algn="ctr"/>
                      <a:r>
                        <a:rPr lang="en-US" i="1" dirty="0" smtClean="0"/>
                        <a:t>E-Factor</a:t>
                      </a:r>
                      <a:endParaRPr lang="en-US" i="1" dirty="0"/>
                    </a:p>
                  </a:txBody>
                  <a:tcPr/>
                </a:tc>
              </a:tr>
              <a:tr h="370840">
                <a:tc>
                  <a:txBody>
                    <a:bodyPr/>
                    <a:lstStyle/>
                    <a:p>
                      <a:pPr algn="ctr"/>
                      <a:r>
                        <a:rPr lang="en-US" dirty="0" smtClean="0"/>
                        <a:t>Oil Refining</a:t>
                      </a:r>
                    </a:p>
                  </a:txBody>
                  <a:tcPr/>
                </a:tc>
                <a:tc>
                  <a:txBody>
                    <a:bodyPr/>
                    <a:lstStyle/>
                    <a:p>
                      <a:pPr algn="ctr"/>
                      <a:r>
                        <a:rPr lang="en-US" dirty="0" smtClean="0"/>
                        <a:t>10</a:t>
                      </a:r>
                      <a:r>
                        <a:rPr lang="en-US" baseline="30000" dirty="0" smtClean="0"/>
                        <a:t>6</a:t>
                      </a:r>
                      <a:r>
                        <a:rPr lang="en-US" baseline="0" dirty="0" smtClean="0"/>
                        <a:t> - 10</a:t>
                      </a:r>
                      <a:r>
                        <a:rPr lang="en-US" baseline="30000" dirty="0" smtClean="0"/>
                        <a:t>8</a:t>
                      </a:r>
                      <a:endParaRPr lang="en-US" dirty="0"/>
                    </a:p>
                  </a:txBody>
                  <a:tcPr/>
                </a:tc>
                <a:tc>
                  <a:txBody>
                    <a:bodyPr/>
                    <a:lstStyle/>
                    <a:p>
                      <a:pPr algn="ctr"/>
                      <a:r>
                        <a:rPr lang="en-US" dirty="0" smtClean="0"/>
                        <a:t>&lt; 0.1</a:t>
                      </a:r>
                      <a:endParaRPr lang="en-US" dirty="0"/>
                    </a:p>
                  </a:txBody>
                  <a:tcPr/>
                </a:tc>
              </a:tr>
              <a:tr h="370840">
                <a:tc>
                  <a:txBody>
                    <a:bodyPr/>
                    <a:lstStyle/>
                    <a:p>
                      <a:pPr algn="ctr"/>
                      <a:r>
                        <a:rPr lang="en-US" dirty="0" smtClean="0"/>
                        <a:t>Bulk Chemicals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4</a:t>
                      </a:r>
                      <a:r>
                        <a:rPr lang="en-US" baseline="0" dirty="0" smtClean="0"/>
                        <a:t> - 10</a:t>
                      </a:r>
                      <a:r>
                        <a:rPr lang="en-US" baseline="30000" dirty="0" smtClean="0"/>
                        <a:t>6</a:t>
                      </a:r>
                      <a:endParaRPr lang="en-US" dirty="0" smtClean="0"/>
                    </a:p>
                  </a:txBody>
                  <a:tcPr/>
                </a:tc>
                <a:tc>
                  <a:txBody>
                    <a:bodyPr/>
                    <a:lstStyle/>
                    <a:p>
                      <a:pPr algn="ctr"/>
                      <a:r>
                        <a:rPr lang="en-US" dirty="0" smtClean="0"/>
                        <a:t>&lt; 1 to 5</a:t>
                      </a:r>
                      <a:endParaRPr lang="en-US" dirty="0"/>
                    </a:p>
                  </a:txBody>
                  <a:tcPr/>
                </a:tc>
              </a:tr>
              <a:tr h="370840">
                <a:tc>
                  <a:txBody>
                    <a:bodyPr/>
                    <a:lstStyle/>
                    <a:p>
                      <a:pPr algn="ctr"/>
                      <a:r>
                        <a:rPr lang="en-US" dirty="0" smtClean="0"/>
                        <a:t>Fine Chemicals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2</a:t>
                      </a:r>
                      <a:r>
                        <a:rPr lang="en-US" baseline="0" dirty="0" smtClean="0"/>
                        <a:t> - 10</a:t>
                      </a:r>
                      <a:r>
                        <a:rPr lang="en-US" baseline="30000" dirty="0" smtClean="0"/>
                        <a:t>4</a:t>
                      </a:r>
                      <a:endParaRPr lang="en-US" dirty="0" smtClean="0"/>
                    </a:p>
                  </a:txBody>
                  <a:tcPr/>
                </a:tc>
                <a:tc>
                  <a:txBody>
                    <a:bodyPr/>
                    <a:lstStyle/>
                    <a:p>
                      <a:pPr algn="ctr"/>
                      <a:r>
                        <a:rPr lang="en-US" dirty="0" smtClean="0"/>
                        <a:t>5 to &gt; 50</a:t>
                      </a:r>
                      <a:endParaRPr lang="en-US" dirty="0"/>
                    </a:p>
                  </a:txBody>
                  <a:tcPr/>
                </a:tc>
              </a:tr>
              <a:tr h="370840">
                <a:tc>
                  <a:txBody>
                    <a:bodyPr/>
                    <a:lstStyle/>
                    <a:p>
                      <a:pPr algn="ctr"/>
                      <a:r>
                        <a:rPr lang="en-US" dirty="0" smtClean="0"/>
                        <a:t>Pharmaceuticals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0" dirty="0" smtClean="0"/>
                        <a:t> - 10</a:t>
                      </a:r>
                      <a:r>
                        <a:rPr lang="en-US" baseline="30000" dirty="0" smtClean="0"/>
                        <a:t>2</a:t>
                      </a:r>
                      <a:endParaRPr lang="en-US" dirty="0" smtClean="0"/>
                    </a:p>
                  </a:txBody>
                  <a:tcPr/>
                </a:tc>
                <a:tc>
                  <a:txBody>
                    <a:bodyPr/>
                    <a:lstStyle/>
                    <a:p>
                      <a:pPr algn="ctr"/>
                      <a:r>
                        <a:rPr lang="en-US" dirty="0" smtClean="0"/>
                        <a:t>25 to &gt; 1000</a:t>
                      </a:r>
                      <a:endParaRPr lang="en-US" dirty="0"/>
                    </a:p>
                  </a:txBody>
                  <a:tcPr/>
                </a:tc>
              </a:tr>
              <a:tr h="370840">
                <a:tc>
                  <a:txBody>
                    <a:bodyPr/>
                    <a:lstStyle/>
                    <a:p>
                      <a:pPr algn="ctr"/>
                      <a:r>
                        <a:rPr lang="en-US" dirty="0" smtClean="0"/>
                        <a:t>Nanotechnology</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0" dirty="0" smtClean="0"/>
                        <a:t> - 10</a:t>
                      </a:r>
                      <a:r>
                        <a:rPr lang="en-US" baseline="30000" dirty="0" smtClean="0"/>
                        <a:t>2</a:t>
                      </a:r>
                      <a:endParaRPr lang="en-US" dirty="0" smtClean="0"/>
                    </a:p>
                  </a:txBody>
                  <a:tcPr/>
                </a:tc>
                <a:tc>
                  <a:txBody>
                    <a:bodyPr/>
                    <a:lstStyle/>
                    <a:p>
                      <a:pPr algn="ctr"/>
                      <a:r>
                        <a:rPr lang="en-US" dirty="0" smtClean="0"/>
                        <a:t>25 to &gt; 1000</a:t>
                      </a:r>
                      <a:endParaRPr lang="en-US" dirty="0"/>
                    </a:p>
                  </a:txBody>
                  <a:tcPr/>
                </a:tc>
              </a:tr>
            </a:tbl>
          </a:graphicData>
        </a:graphic>
      </p:graphicFrame>
    </p:spTree>
    <p:extLst>
      <p:ext uri="{BB962C8B-B14F-4D97-AF65-F5344CB8AC3E}">
        <p14:creationId xmlns:p14="http://schemas.microsoft.com/office/powerpoint/2010/main" val="348872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Chemistry Metrics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337310"/>
                <a:ext cx="8229600" cy="4788853"/>
              </a:xfrm>
            </p:spPr>
            <p:txBody>
              <a:bodyPr/>
              <a:lstStyle/>
              <a:p>
                <a:pPr marL="514350" indent="-514350">
                  <a:buAutoNum type="arabicPeriod" startAt="2"/>
                </a:pPr>
                <a:r>
                  <a:rPr lang="en-US" dirty="0" smtClean="0"/>
                  <a:t>Atom Economy </a:t>
                </a:r>
              </a:p>
              <a:p>
                <a:pPr marL="914400" lvl="1" indent="-514350"/>
                <a:r>
                  <a:rPr lang="en-US" dirty="0" smtClean="0"/>
                  <a:t>based on molecular weight (MW)</a:t>
                </a:r>
              </a:p>
              <a:p>
                <a:pPr marL="0"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 </m:t>
                      </m:r>
                      <m:r>
                        <a:rPr lang="en-US" sz="2400" b="0" i="1" smtClean="0">
                          <a:latin typeface="Cambria Math"/>
                        </a:rPr>
                        <m:t>𝐴𝑡𝑜𝑚</m:t>
                      </m:r>
                      <m:r>
                        <a:rPr lang="en-US" sz="2400" b="0" i="1" smtClean="0">
                          <a:latin typeface="Cambria Math"/>
                        </a:rPr>
                        <m:t> </m:t>
                      </m:r>
                      <m:r>
                        <a:rPr lang="en-US" sz="2400" b="0" i="1" smtClean="0">
                          <a:latin typeface="Cambria Math"/>
                        </a:rPr>
                        <m:t>𝐸𝑐𝑜𝑛𝑜𝑚𝑦</m:t>
                      </m:r>
                      <m:r>
                        <a:rPr lang="en-US" sz="2400" b="0" i="1" smtClean="0">
                          <a:latin typeface="Cambria Math"/>
                        </a:rPr>
                        <m:t>=</m:t>
                      </m:r>
                      <m:f>
                        <m:fPr>
                          <m:ctrlPr>
                            <a:rPr lang="en-US" sz="2400" b="0" i="1" smtClean="0">
                              <a:latin typeface="Cambria Math"/>
                            </a:rPr>
                          </m:ctrlPr>
                        </m:fPr>
                        <m:num>
                          <m:r>
                            <a:rPr lang="en-US" sz="2400" b="0" i="1" smtClean="0">
                              <a:latin typeface="Cambria Math"/>
                            </a:rPr>
                            <m:t>𝑀𝑊𝑜𝑓</m:t>
                          </m:r>
                          <m:r>
                            <a:rPr lang="en-US" sz="2400" b="0" i="1" smtClean="0">
                              <a:latin typeface="Cambria Math"/>
                            </a:rPr>
                            <m:t> </m:t>
                          </m:r>
                          <m:r>
                            <a:rPr lang="en-US" sz="2400" b="0" i="1" smtClean="0">
                              <a:latin typeface="Cambria Math"/>
                            </a:rPr>
                            <m:t>𝐷𝑒𝑠𝑖𝑟𝑒𝑑</m:t>
                          </m:r>
                          <m:r>
                            <a:rPr lang="en-US" sz="2400" b="0" i="1" smtClean="0">
                              <a:latin typeface="Cambria Math"/>
                            </a:rPr>
                            <m:t> </m:t>
                          </m:r>
                          <m:r>
                            <a:rPr lang="en-US" sz="2400" b="0" i="1" smtClean="0">
                              <a:latin typeface="Cambria Math"/>
                            </a:rPr>
                            <m:t>𝑃𝑟𝑜𝑑𝑢𝑐𝑡𝑠</m:t>
                          </m:r>
                        </m:num>
                        <m:den>
                          <m:r>
                            <a:rPr lang="en-US" sz="2400" b="0" i="1" smtClean="0">
                              <a:latin typeface="Cambria Math"/>
                            </a:rPr>
                            <m:t>𝑀𝑊</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𝐴𝑙𝑙</m:t>
                          </m:r>
                          <m:r>
                            <a:rPr lang="en-US" sz="2400" b="0" i="1" smtClean="0">
                              <a:latin typeface="Cambria Math"/>
                            </a:rPr>
                            <m:t> </m:t>
                          </m:r>
                          <m:r>
                            <a:rPr lang="en-US" sz="2400" b="0" i="1" smtClean="0">
                              <a:latin typeface="Cambria Math"/>
                            </a:rPr>
                            <m:t>𝑅𝑒𝑎𝑐𝑡𝑎𝑛𝑡𝑠</m:t>
                          </m:r>
                        </m:den>
                      </m:f>
                      <m:r>
                        <a:rPr lang="en-US" sz="2400" b="0" i="1" smtClean="0">
                          <a:latin typeface="Cambria Math"/>
                        </a:rPr>
                        <m:t> </m:t>
                      </m:r>
                      <m:r>
                        <m:rPr>
                          <m:sty m:val="p"/>
                        </m:rPr>
                        <a:rPr lang="en-US" sz="2400" b="0" i="1" smtClean="0">
                          <a:latin typeface="Cambria Math"/>
                        </a:rPr>
                        <m:t>x</m:t>
                      </m:r>
                      <m:r>
                        <a:rPr lang="en-US" sz="2400" b="0" i="1" smtClean="0">
                          <a:latin typeface="Cambria Math"/>
                        </a:rPr>
                        <m:t> 100</m:t>
                      </m:r>
                    </m:oMath>
                  </m:oMathPara>
                </a14:m>
                <a:endParaRPr lang="en-US" sz="2400" dirty="0" smtClean="0"/>
              </a:p>
              <a:p>
                <a:pPr lvl="1"/>
                <a:r>
                  <a:rPr lang="en-US" dirty="0" smtClean="0"/>
                  <a:t>Goal is to optimize atomic efficiency (larger is better)</a:t>
                </a:r>
              </a:p>
              <a:p>
                <a:pPr lvl="1"/>
                <a:r>
                  <a:rPr lang="en-US" dirty="0" smtClean="0"/>
                  <a:t>Simple metric, applicable to Chemical Reactions or Processes</a:t>
                </a:r>
              </a:p>
              <a:p>
                <a:pPr lvl="1"/>
                <a:r>
                  <a:rPr lang="en-US" dirty="0" smtClean="0"/>
                  <a:t>Does not account for Yield, Selectivity, Solvents and other workup materials, etc</a:t>
                </a:r>
                <a:r>
                  <a:rPr lang="en-US" dirty="0"/>
                  <a:t>.</a:t>
                </a:r>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337310"/>
                <a:ext cx="8229600" cy="4788853"/>
              </a:xfrm>
              <a:blipFill rotWithShape="1">
                <a:blip r:embed="rId2"/>
                <a:stretch>
                  <a:fillRect l="-1926" t="-1908" r="-2148" b="-1018"/>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FB8FB81-7FDB-4650-82AA-839C4985C0F0}" type="slidenum">
              <a:rPr lang="en-US" smtClean="0"/>
              <a:pPr/>
              <a:t>13</a:t>
            </a:fld>
            <a:endParaRPr lang="en-US"/>
          </a:p>
        </p:txBody>
      </p:sp>
    </p:spTree>
    <p:extLst>
      <p:ext uri="{BB962C8B-B14F-4D97-AF65-F5344CB8AC3E}">
        <p14:creationId xmlns:p14="http://schemas.microsoft.com/office/powerpoint/2010/main" val="14359384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Chemistry Metrics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355330" cy="4525963"/>
              </a:xfrm>
            </p:spPr>
            <p:txBody>
              <a:bodyPr/>
              <a:lstStyle/>
              <a:p>
                <a:pPr marL="0" indent="0">
                  <a:buNone/>
                </a:pPr>
                <a:r>
                  <a:rPr lang="en-US" dirty="0" smtClean="0"/>
                  <a:t>3. Effective Mass Yield (EMY)</a:t>
                </a:r>
              </a:p>
              <a:p>
                <a:pPr lvl="1"/>
                <a:r>
                  <a:rPr lang="en-US" dirty="0" smtClean="0"/>
                  <a:t>Proposed by </a:t>
                </a:r>
                <a:r>
                  <a:rPr lang="en-US" dirty="0" err="1" smtClean="0"/>
                  <a:t>Hudlicky</a:t>
                </a:r>
                <a:r>
                  <a:rPr lang="en-US" dirty="0" smtClean="0"/>
                  <a:t> in 1999</a:t>
                </a:r>
              </a:p>
              <a:p>
                <a:pPr marL="457200" lvl="1" indent="0">
                  <a:buNone/>
                </a:pPr>
                <a14:m>
                  <m:oMathPara xmlns:m="http://schemas.openxmlformats.org/officeDocument/2006/math">
                    <m:oMathParaPr>
                      <m:jc m:val="centerGroup"/>
                    </m:oMathParaPr>
                    <m:oMath xmlns:m="http://schemas.openxmlformats.org/officeDocument/2006/math">
                      <m:r>
                        <a:rPr lang="en-US" sz="2400" b="0" i="1" smtClean="0">
                          <a:latin typeface="Cambria Math"/>
                        </a:rPr>
                        <m:t>𝐸𝑀𝑌</m:t>
                      </m:r>
                      <m:r>
                        <a:rPr lang="en-US" sz="2400" b="0" i="1" smtClean="0">
                          <a:latin typeface="Cambria Math"/>
                        </a:rPr>
                        <m:t>= </m:t>
                      </m:r>
                      <m:f>
                        <m:fPr>
                          <m:ctrlPr>
                            <a:rPr lang="en-US" sz="2400" b="0" i="1" smtClean="0">
                              <a:latin typeface="Cambria Math"/>
                            </a:rPr>
                          </m:ctrlPr>
                        </m:fPr>
                        <m:num>
                          <m:r>
                            <a:rPr lang="en-US" sz="2400" b="0" i="1" smtClean="0">
                              <a:latin typeface="Cambria Math"/>
                            </a:rPr>
                            <m:t>𝑃𝑟𝑜𝑑𝑢𝑐𝑡𝑠</m:t>
                          </m:r>
                          <m:r>
                            <a:rPr lang="en-US" sz="2400" b="0" i="1" smtClean="0">
                              <a:latin typeface="Cambria Math"/>
                            </a:rPr>
                            <m:t> (</m:t>
                          </m:r>
                          <m:r>
                            <a:rPr lang="en-US" sz="2400" b="0" i="1" smtClean="0">
                              <a:latin typeface="Cambria Math"/>
                            </a:rPr>
                            <m:t>𝑘𝑔</m:t>
                          </m:r>
                          <m:r>
                            <a:rPr lang="en-US" sz="2400" b="0" i="1" smtClean="0">
                              <a:latin typeface="Cambria Math"/>
                            </a:rPr>
                            <m:t>)</m:t>
                          </m:r>
                        </m:num>
                        <m:den>
                          <m:r>
                            <a:rPr lang="en-US" sz="2400" b="0" i="1" smtClean="0">
                              <a:latin typeface="Cambria Math"/>
                            </a:rPr>
                            <m:t>𝑛𝑜𝑛𝑏𝑒𝑛𝑖𝑔𝑛</m:t>
                          </m:r>
                          <m:r>
                            <a:rPr lang="en-US" sz="2400" b="0" i="1" smtClean="0">
                              <a:latin typeface="Cambria Math"/>
                            </a:rPr>
                            <m:t> </m:t>
                          </m:r>
                          <m:r>
                            <a:rPr lang="en-US" sz="2400" b="0" i="1" smtClean="0">
                              <a:latin typeface="Cambria Math"/>
                            </a:rPr>
                            <m:t>𝑟𝑒𝑎𝑔𝑒𝑛𝑡𝑠</m:t>
                          </m:r>
                          <m:r>
                            <a:rPr lang="en-US" sz="2400" b="0" i="1" smtClean="0">
                              <a:latin typeface="Cambria Math"/>
                            </a:rPr>
                            <m:t> </m:t>
                          </m:r>
                          <m:d>
                            <m:dPr>
                              <m:ctrlPr>
                                <a:rPr lang="en-US" sz="2400" b="0" i="1" smtClean="0">
                                  <a:latin typeface="Cambria Math"/>
                                </a:rPr>
                              </m:ctrlPr>
                            </m:dPr>
                            <m:e>
                              <m:r>
                                <a:rPr lang="en-US" sz="2400" b="0" i="1" smtClean="0">
                                  <a:latin typeface="Cambria Math"/>
                                </a:rPr>
                                <m:t>𝑘𝑔</m:t>
                              </m:r>
                            </m:e>
                          </m:d>
                        </m:den>
                      </m:f>
                      <m:r>
                        <a:rPr lang="en-US" sz="2400" b="0" i="1" smtClean="0">
                          <a:latin typeface="Cambria Math"/>
                        </a:rPr>
                        <m:t> </m:t>
                      </m:r>
                      <m:r>
                        <m:rPr>
                          <m:sty m:val="p"/>
                        </m:rPr>
                        <a:rPr lang="en-US" sz="2400" b="0" i="0" smtClean="0">
                          <a:latin typeface="Cambria Math"/>
                        </a:rPr>
                        <m:t>x</m:t>
                      </m:r>
                      <m:r>
                        <a:rPr lang="en-US" sz="2400" b="0" i="1" smtClean="0">
                          <a:latin typeface="Cambria Math"/>
                        </a:rPr>
                        <m:t> 100</m:t>
                      </m:r>
                    </m:oMath>
                  </m:oMathPara>
                </a14:m>
                <a:endParaRPr lang="en-US" sz="2400" dirty="0" smtClean="0"/>
              </a:p>
              <a:p>
                <a:pPr lvl="1"/>
                <a:r>
                  <a:rPr lang="en-US" dirty="0"/>
                  <a:t>Simple metric, applicable to Chemical Reactions or Processes</a:t>
                </a:r>
              </a:p>
              <a:p>
                <a:pPr lvl="1"/>
                <a:r>
                  <a:rPr lang="en-US" dirty="0" smtClean="0"/>
                  <a:t>Somewhat accounts for the types of materials/chemicals used but definition of </a:t>
                </a:r>
                <a:r>
                  <a:rPr lang="en-US" i="1" dirty="0" err="1" smtClean="0"/>
                  <a:t>nonbenign</a:t>
                </a:r>
                <a:r>
                  <a:rPr lang="en-US" dirty="0" smtClean="0"/>
                  <a:t> can be difficult.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355330" cy="4525963"/>
              </a:xfrm>
              <a:blipFill rotWithShape="1">
                <a:blip r:embed="rId2"/>
                <a:stretch>
                  <a:fillRect l="-1823" t="-1752" r="-58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FB8FB81-7FDB-4650-82AA-839C4985C0F0}" type="slidenum">
              <a:rPr lang="en-US" smtClean="0"/>
              <a:pPr/>
              <a:t>14</a:t>
            </a:fld>
            <a:endParaRPr lang="en-US"/>
          </a:p>
        </p:txBody>
      </p:sp>
    </p:spTree>
    <p:extLst>
      <p:ext uri="{BB962C8B-B14F-4D97-AF65-F5344CB8AC3E}">
        <p14:creationId xmlns:p14="http://schemas.microsoft.com/office/powerpoint/2010/main" val="31454016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Chemistry Metrics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34440"/>
                <a:ext cx="8343900" cy="5292090"/>
              </a:xfrm>
            </p:spPr>
            <p:txBody>
              <a:bodyPr>
                <a:normAutofit fontScale="92500" lnSpcReduction="20000"/>
              </a:bodyPr>
              <a:lstStyle/>
              <a:p>
                <a:pPr marL="0" indent="0">
                  <a:buNone/>
                </a:pPr>
                <a:r>
                  <a:rPr lang="en-US" dirty="0" smtClean="0"/>
                  <a:t>4. Reaction Mass Efficiency (RME)</a:t>
                </a:r>
              </a:p>
              <a:p>
                <a:pPr lvl="1"/>
                <a:r>
                  <a:rPr lang="en-US" dirty="0" smtClean="0"/>
                  <a:t>Simple Metric that accounts for atom economy (AE), yield</a:t>
                </a:r>
                <a14:m>
                  <m:oMath xmlns:m="http://schemas.openxmlformats.org/officeDocument/2006/math">
                    <m:d>
                      <m:dPr>
                        <m:ctrlPr>
                          <a:rPr lang="en-US" i="1">
                            <a:latin typeface="Cambria Math"/>
                          </a:rPr>
                        </m:ctrlPr>
                      </m:dPr>
                      <m:e>
                        <m:r>
                          <a:rPr lang="en-US" i="1">
                            <a:latin typeface="Cambria Math"/>
                            <a:ea typeface="Cambria Math"/>
                          </a:rPr>
                          <m:t>𝜀</m:t>
                        </m:r>
                      </m:e>
                    </m:d>
                  </m:oMath>
                </a14:m>
                <a:r>
                  <a:rPr lang="en-US" dirty="0" smtClean="0"/>
                  <a:t>, stoichiometry and material recovery</a:t>
                </a:r>
              </a:p>
              <a:p>
                <a:pPr marL="457200" lvl="1" indent="0">
                  <a:buNone/>
                </a:pPr>
                <a14:m>
                  <m:oMathPara xmlns:m="http://schemas.openxmlformats.org/officeDocument/2006/math">
                    <m:oMathParaPr>
                      <m:jc m:val="centerGroup"/>
                    </m:oMathParaPr>
                    <m:oMath xmlns:m="http://schemas.openxmlformats.org/officeDocument/2006/math">
                      <m:r>
                        <a:rPr lang="en-US" b="0" i="1" smtClean="0">
                          <a:latin typeface="Cambria Math"/>
                        </a:rPr>
                        <m:t>𝑅𝑀𝐸</m:t>
                      </m:r>
                      <m:r>
                        <a:rPr lang="en-US" b="0" i="1" smtClean="0">
                          <a:latin typeface="Cambria Math"/>
                        </a:rPr>
                        <m:t>=</m:t>
                      </m:r>
                      <m:d>
                        <m:dPr>
                          <m:ctrlPr>
                            <a:rPr lang="en-US" b="0" i="1" smtClean="0">
                              <a:latin typeface="Cambria Math"/>
                            </a:rPr>
                          </m:ctrlPr>
                        </m:dPr>
                        <m:e>
                          <m:r>
                            <a:rPr lang="en-US" i="1">
                              <a:latin typeface="Cambria Math"/>
                              <a:ea typeface="Cambria Math"/>
                            </a:rPr>
                            <m:t>𝜀</m:t>
                          </m:r>
                        </m:e>
                      </m:d>
                      <m:r>
                        <a:rPr lang="en-US" b="0" i="1" smtClean="0">
                          <a:latin typeface="Cambria Math"/>
                          <a:ea typeface="Cambria Math"/>
                        </a:rPr>
                        <m:t> </m:t>
                      </m:r>
                      <m:d>
                        <m:dPr>
                          <m:ctrlPr>
                            <a:rPr lang="en-US" b="0" i="1" smtClean="0">
                              <a:latin typeface="Cambria Math"/>
                              <a:ea typeface="Cambria Math"/>
                            </a:rPr>
                          </m:ctrlPr>
                        </m:dPr>
                        <m:e>
                          <m:r>
                            <a:rPr lang="en-US" i="1">
                              <a:latin typeface="Cambria Math"/>
                              <a:ea typeface="Cambria Math"/>
                            </a:rPr>
                            <m:t>𝐴𝐸</m:t>
                          </m:r>
                        </m:e>
                      </m:d>
                      <m:r>
                        <a:rPr lang="en-US" b="0" i="1" smtClean="0">
                          <a:latin typeface="Cambria Math"/>
                          <a:ea typeface="Cambria Math"/>
                        </a:rPr>
                        <m:t> </m:t>
                      </m:r>
                      <m:d>
                        <m:dPr>
                          <m:ctrlPr>
                            <a:rPr lang="en-US" b="0" i="1" smtClean="0">
                              <a:latin typeface="Cambria Math"/>
                              <a:ea typeface="Cambria Math"/>
                            </a:rPr>
                          </m:ctrlPr>
                        </m:dPr>
                        <m:e>
                          <m:f>
                            <m:fPr>
                              <m:ctrlPr>
                                <a:rPr lang="en-US" i="1">
                                  <a:latin typeface="Cambria Math"/>
                                  <a:ea typeface="Cambria Math"/>
                                </a:rPr>
                              </m:ctrlPr>
                            </m:fPr>
                            <m:num>
                              <m:r>
                                <a:rPr lang="en-US" i="1">
                                  <a:latin typeface="Cambria Math"/>
                                  <a:ea typeface="Cambria Math"/>
                                </a:rPr>
                                <m:t>1</m:t>
                              </m:r>
                            </m:num>
                            <m:den>
                              <m:r>
                                <a:rPr lang="en-US" i="1">
                                  <a:latin typeface="Cambria Math"/>
                                  <a:ea typeface="Cambria Math"/>
                                </a:rPr>
                                <m:t>𝑆𝐹</m:t>
                              </m:r>
                            </m:den>
                          </m:f>
                        </m:e>
                      </m:d>
                      <m:d>
                        <m:dPr>
                          <m:ctrlPr>
                            <a:rPr lang="en-US" b="0" i="1" smtClean="0">
                              <a:latin typeface="Cambria Math"/>
                              <a:ea typeface="Cambria Math"/>
                            </a:rPr>
                          </m:ctrlPr>
                        </m:dPr>
                        <m:e>
                          <m:r>
                            <a:rPr lang="en-US" i="1">
                              <a:latin typeface="Cambria Math"/>
                              <a:ea typeface="Cambria Math"/>
                            </a:rPr>
                            <m:t>𝑀𝑅𝑃</m:t>
                          </m:r>
                          <m:r>
                            <m:rPr>
                              <m:nor/>
                            </m:rPr>
                            <a:rPr lang="en-US" dirty="0"/>
                            <m:t> </m:t>
                          </m:r>
                        </m:e>
                      </m:d>
                    </m:oMath>
                  </m:oMathPara>
                </a14:m>
                <a:endParaRPr lang="en-US" dirty="0" smtClean="0"/>
              </a:p>
              <a:p>
                <a:pPr lvl="1"/>
                <a:r>
                  <a:rPr lang="el-GR" sz="2000" i="1" dirty="0" smtClean="0"/>
                  <a:t>ε</a:t>
                </a:r>
                <a:r>
                  <a:rPr lang="en-US" sz="2000" dirty="0" smtClean="0"/>
                  <a:t> is the actual product produced (kg) divided by the theoretical maximum production with respect to the limiting reagent (kg).</a:t>
                </a:r>
              </a:p>
              <a:p>
                <a:pPr lvl="1"/>
                <a:r>
                  <a:rPr lang="en-US" sz="2000" i="1" dirty="0" smtClean="0"/>
                  <a:t>Stoichiometric Factor </a:t>
                </a:r>
                <a:r>
                  <a:rPr lang="en-US" sz="2000" dirty="0" smtClean="0"/>
                  <a:t>=</a:t>
                </a:r>
                <a:r>
                  <a:rPr lang="en-US" sz="2000" i="1" dirty="0" smtClean="0"/>
                  <a:t> </a:t>
                </a:r>
                <a14:m>
                  <m:oMath xmlns:m="http://schemas.openxmlformats.org/officeDocument/2006/math">
                    <m:f>
                      <m:fPr>
                        <m:ctrlPr>
                          <a:rPr lang="en-US" sz="2000" b="0" i="1" dirty="0" smtClean="0">
                            <a:latin typeface="Cambria Math"/>
                          </a:rPr>
                        </m:ctrlPr>
                      </m:fPr>
                      <m:num>
                        <m:nary>
                          <m:naryPr>
                            <m:chr m:val="∑"/>
                            <m:subHide m:val="on"/>
                            <m:supHide m:val="on"/>
                            <m:ctrlPr>
                              <a:rPr lang="en-US" sz="2000" b="0" i="1" dirty="0" smtClean="0">
                                <a:latin typeface="Cambria Math"/>
                              </a:rPr>
                            </m:ctrlPr>
                          </m:naryPr>
                          <m:sub/>
                          <m:sup/>
                          <m:e>
                            <m:sSub>
                              <m:sSubPr>
                                <m:ctrlPr>
                                  <a:rPr lang="en-US" sz="2000" b="0" i="1" dirty="0" smtClean="0">
                                    <a:latin typeface="Cambria Math"/>
                                  </a:rPr>
                                </m:ctrlPr>
                              </m:sSubPr>
                              <m:e>
                                <m:r>
                                  <a:rPr lang="en-US" sz="2000" b="0" i="1" dirty="0" smtClean="0">
                                    <a:latin typeface="Cambria Math"/>
                                  </a:rPr>
                                  <m:t>𝑚𝑎𝑠𝑠</m:t>
                                </m:r>
                              </m:e>
                              <m:sub>
                                <m:r>
                                  <a:rPr lang="en-US" sz="2000" b="0" i="1" dirty="0" smtClean="0">
                                    <a:latin typeface="Cambria Math"/>
                                  </a:rPr>
                                  <m:t> </m:t>
                                </m:r>
                                <m:r>
                                  <a:rPr lang="en-US" sz="2000" b="0" i="1" dirty="0" smtClean="0">
                                    <a:latin typeface="Cambria Math"/>
                                  </a:rPr>
                                  <m:t>𝑟𝑒𝑎𝑔𝑒𝑛𝑡𝑠</m:t>
                                </m:r>
                              </m:sub>
                            </m:sSub>
                          </m:e>
                        </m:nary>
                      </m:num>
                      <m:den>
                        <m:nary>
                          <m:naryPr>
                            <m:chr m:val="∑"/>
                            <m:subHide m:val="on"/>
                            <m:supHide m:val="on"/>
                            <m:ctrlPr>
                              <a:rPr lang="en-US" sz="2000" i="1" dirty="0">
                                <a:latin typeface="Cambria Math"/>
                              </a:rPr>
                            </m:ctrlPr>
                          </m:naryPr>
                          <m:sub/>
                          <m:sup/>
                          <m:e>
                            <m:sSub>
                              <m:sSubPr>
                                <m:ctrlPr>
                                  <a:rPr lang="en-US" sz="2000" i="1" dirty="0">
                                    <a:latin typeface="Cambria Math"/>
                                  </a:rPr>
                                </m:ctrlPr>
                              </m:sSubPr>
                              <m:e>
                                <m:r>
                                  <a:rPr lang="en-US" sz="2000" i="1" dirty="0">
                                    <a:latin typeface="Cambria Math"/>
                                  </a:rPr>
                                  <m:t>𝑚𝑎𝑠𝑠</m:t>
                                </m:r>
                              </m:e>
                              <m:sub>
                                <m:r>
                                  <a:rPr lang="en-US" sz="2000" b="0" i="1" dirty="0" smtClean="0">
                                    <a:latin typeface="Cambria Math"/>
                                  </a:rPr>
                                  <m:t>𝑠𝑡𝑜𝑖𝑐h𝑖𝑜𝑚𝑒𝑡𝑟𝑖𝑐</m:t>
                                </m:r>
                                <m:r>
                                  <a:rPr lang="en-US" sz="2000" i="1" dirty="0">
                                    <a:latin typeface="Cambria Math"/>
                                  </a:rPr>
                                  <m:t> </m:t>
                                </m:r>
                                <m:r>
                                  <a:rPr lang="en-US" sz="2000" i="1" dirty="0">
                                    <a:latin typeface="Cambria Math"/>
                                  </a:rPr>
                                  <m:t>𝑟𝑒𝑎𝑔𝑒𝑛𝑡𝑠</m:t>
                                </m:r>
                              </m:sub>
                            </m:sSub>
                          </m:e>
                        </m:nary>
                      </m:den>
                    </m:f>
                    <m:r>
                      <a:rPr lang="en-US" sz="2000" i="1" dirty="0" smtClean="0">
                        <a:latin typeface="Cambria Math"/>
                      </a:rPr>
                      <m:t> </m:t>
                    </m:r>
                  </m:oMath>
                </a14:m>
                <a:endParaRPr lang="en-US" sz="2000" i="1" dirty="0" smtClean="0"/>
              </a:p>
              <a:p>
                <a:pPr lvl="1"/>
                <a:r>
                  <a:rPr lang="en-US" sz="2000" i="1" dirty="0" smtClean="0"/>
                  <a:t>Material Recovery Parameter</a:t>
                </a:r>
                <a:r>
                  <a:rPr lang="en-US" sz="2000" dirty="0" smtClean="0"/>
                  <a:t> = </a:t>
                </a:r>
                <a14:m>
                  <m:oMath xmlns:m="http://schemas.openxmlformats.org/officeDocument/2006/math">
                    <m:f>
                      <m:fPr>
                        <m:ctrlPr>
                          <a:rPr lang="en-US" sz="2000" i="1" smtClean="0">
                            <a:latin typeface="Cambria Math"/>
                          </a:rPr>
                        </m:ctrlPr>
                      </m:fPr>
                      <m:num>
                        <m:r>
                          <a:rPr lang="en-US" sz="2000" b="0" i="1" smtClean="0">
                            <a:latin typeface="Cambria Math"/>
                          </a:rPr>
                          <m:t>1</m:t>
                        </m:r>
                      </m:num>
                      <m:den>
                        <m:r>
                          <a:rPr lang="en-US" sz="2000" b="0" i="1" smtClean="0">
                            <a:latin typeface="Cambria Math"/>
                          </a:rPr>
                          <m:t>1+</m:t>
                        </m:r>
                        <m:d>
                          <m:dPr>
                            <m:ctrlPr>
                              <a:rPr lang="en-US" sz="2000" b="0" i="1" smtClean="0">
                                <a:latin typeface="Cambria Math"/>
                              </a:rPr>
                            </m:ctrlPr>
                          </m:dPr>
                          <m:e>
                            <m:r>
                              <a:rPr lang="en-US" sz="2000" b="0" i="1" smtClean="0">
                                <a:latin typeface="Cambria Math"/>
                                <a:ea typeface="Cambria Math"/>
                              </a:rPr>
                              <m:t>𝜀</m:t>
                            </m:r>
                            <m:r>
                              <a:rPr lang="en-US" sz="2000" b="0" i="1" smtClean="0">
                                <a:latin typeface="Cambria Math"/>
                                <a:ea typeface="Cambria Math"/>
                              </a:rPr>
                              <m:t>∗</m:t>
                            </m:r>
                            <m:r>
                              <a:rPr lang="en-US" sz="2000" b="0" i="1" smtClean="0">
                                <a:latin typeface="Cambria Math"/>
                                <a:ea typeface="Cambria Math"/>
                              </a:rPr>
                              <m:t>𝐴𝐸</m:t>
                            </m:r>
                            <m:r>
                              <a:rPr lang="en-US" sz="2000" b="0" i="1" smtClean="0">
                                <a:latin typeface="Cambria Math"/>
                                <a:ea typeface="Cambria Math"/>
                              </a:rPr>
                              <m:t>∗</m:t>
                            </m:r>
                            <m:d>
                              <m:dPr>
                                <m:begChr m:val="["/>
                                <m:endChr m:val="]"/>
                                <m:ctrlPr>
                                  <a:rPr lang="en-US" sz="2000" b="0" i="1" smtClean="0">
                                    <a:latin typeface="Cambria Math"/>
                                    <a:ea typeface="Cambria Math"/>
                                  </a:rPr>
                                </m:ctrlPr>
                              </m:dPr>
                              <m:e>
                                <m:r>
                                  <a:rPr lang="en-US" sz="2000" b="0" i="1" smtClean="0">
                                    <a:latin typeface="Cambria Math"/>
                                    <a:ea typeface="Cambria Math"/>
                                  </a:rPr>
                                  <m:t>𝑐</m:t>
                                </m:r>
                                <m:r>
                                  <a:rPr lang="en-US" sz="2000" b="0" i="1" smtClean="0">
                                    <a:latin typeface="Cambria Math"/>
                                    <a:ea typeface="Cambria Math"/>
                                  </a:rPr>
                                  <m:t>+</m:t>
                                </m:r>
                                <m:r>
                                  <a:rPr lang="en-US" sz="2000" b="0" i="1" smtClean="0">
                                    <a:latin typeface="Cambria Math"/>
                                    <a:ea typeface="Cambria Math"/>
                                  </a:rPr>
                                  <m:t>𝑠</m:t>
                                </m:r>
                                <m:r>
                                  <a:rPr lang="en-US" sz="2000" b="0" i="1" smtClean="0">
                                    <a:latin typeface="Cambria Math"/>
                                    <a:ea typeface="Cambria Math"/>
                                  </a:rPr>
                                  <m:t>+</m:t>
                                </m:r>
                                <m:r>
                                  <a:rPr lang="en-US" sz="2000" b="0" i="1" smtClean="0">
                                    <a:latin typeface="Cambria Math"/>
                                    <a:ea typeface="Cambria Math"/>
                                  </a:rPr>
                                  <m:t>𝑤</m:t>
                                </m:r>
                              </m:e>
                            </m:d>
                            <m:r>
                              <a:rPr lang="en-US" sz="2000" b="0" i="1" smtClean="0">
                                <a:latin typeface="Cambria Math"/>
                                <a:ea typeface="Cambria Math"/>
                              </a:rPr>
                              <m:t>/</m:t>
                            </m:r>
                            <m:d>
                              <m:dPr>
                                <m:ctrlPr>
                                  <a:rPr lang="en-US" sz="2000" b="0" i="1" smtClean="0">
                                    <a:latin typeface="Cambria Math"/>
                                    <a:ea typeface="Cambria Math"/>
                                  </a:rPr>
                                </m:ctrlPr>
                              </m:dPr>
                              <m:e>
                                <m:r>
                                  <a:rPr lang="en-US" sz="2000" b="0" i="1" smtClean="0">
                                    <a:latin typeface="Cambria Math"/>
                                    <a:ea typeface="Cambria Math"/>
                                  </a:rPr>
                                  <m:t>𝑆𝐹</m:t>
                                </m:r>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𝑚</m:t>
                                    </m:r>
                                  </m:e>
                                  <m:sub>
                                    <m:r>
                                      <a:rPr lang="en-US" sz="2000" b="0" i="1" smtClean="0">
                                        <a:latin typeface="Cambria Math"/>
                                        <a:ea typeface="Cambria Math"/>
                                      </a:rPr>
                                      <m:t>𝑃</m:t>
                                    </m:r>
                                  </m:sub>
                                </m:sSub>
                              </m:e>
                            </m:d>
                          </m:e>
                        </m:d>
                      </m:den>
                    </m:f>
                  </m:oMath>
                </a14:m>
                <a:r>
                  <a:rPr lang="en-US" sz="2000" i="1" dirty="0" smtClean="0"/>
                  <a:t>     </a:t>
                </a:r>
              </a:p>
              <a:p>
                <a:pPr lvl="2"/>
                <a:r>
                  <a:rPr lang="en-US" sz="1600" i="1" dirty="0" smtClean="0"/>
                  <a:t>c, s, </a:t>
                </a:r>
                <a:r>
                  <a:rPr lang="en-US" sz="1600" dirty="0" smtClean="0"/>
                  <a:t>and</a:t>
                </a:r>
                <a:r>
                  <a:rPr lang="en-US" sz="1600" i="1" dirty="0" smtClean="0"/>
                  <a:t> w </a:t>
                </a:r>
                <a:r>
                  <a:rPr lang="en-US" sz="1600" dirty="0" smtClean="0"/>
                  <a:t> are the mass of the reaction catalyst, solvents, and workup materials.</a:t>
                </a:r>
              </a:p>
              <a:p>
                <a:pPr lvl="2"/>
                <a:r>
                  <a:rPr lang="en-US" sz="1600" i="1" dirty="0" err="1" smtClean="0"/>
                  <a:t>m</a:t>
                </a:r>
                <a:r>
                  <a:rPr lang="en-US" sz="1600" i="1" baseline="-25000" dirty="0" err="1" smtClean="0"/>
                  <a:t>P</a:t>
                </a:r>
                <a:r>
                  <a:rPr lang="en-US" sz="1600" i="1" dirty="0" smtClean="0"/>
                  <a:t> </a:t>
                </a:r>
                <a:r>
                  <a:rPr lang="en-US" sz="1600" dirty="0" smtClean="0"/>
                  <a:t>is the mass of desired product</a:t>
                </a:r>
              </a:p>
              <a:p>
                <a:pPr lvl="1"/>
                <a:r>
                  <a:rPr lang="en-US" sz="2000" dirty="0" smtClean="0"/>
                  <a:t>If catalyst is recycled (</a:t>
                </a:r>
                <a:r>
                  <a:rPr lang="en-US" sz="2000" i="1" dirty="0" smtClean="0"/>
                  <a:t>c</a:t>
                </a:r>
                <a:r>
                  <a:rPr lang="en-US" sz="2000" dirty="0" smtClean="0"/>
                  <a:t> = 0), if solvents are recovered (</a:t>
                </a:r>
                <a:r>
                  <a:rPr lang="en-US" sz="2000" i="1" dirty="0" smtClean="0"/>
                  <a:t>s</a:t>
                </a:r>
                <a:r>
                  <a:rPr lang="en-US" sz="2000" dirty="0" smtClean="0"/>
                  <a:t> = 0), if workup and purification materials are recovered (</a:t>
                </a:r>
                <a:r>
                  <a:rPr lang="en-US" sz="2000" i="1" dirty="0" smtClean="0"/>
                  <a:t>w</a:t>
                </a:r>
                <a:r>
                  <a:rPr lang="en-US" sz="2000" dirty="0" smtClean="0"/>
                  <a:t> = 0), if no excess reagents are used (</a:t>
                </a:r>
                <a:r>
                  <a:rPr lang="en-US" sz="2000" i="1" dirty="0" smtClean="0"/>
                  <a:t>SF</a:t>
                </a:r>
                <a:r>
                  <a:rPr lang="en-US" sz="2000" dirty="0" smtClean="0"/>
                  <a:t> = 1)</a:t>
                </a:r>
              </a:p>
              <a:p>
                <a:pPr lvl="1"/>
                <a:r>
                  <a:rPr lang="en-US" sz="2000" dirty="0" smtClean="0"/>
                  <a:t>Improved simple metric, but does not account for material toxicity </a:t>
                </a:r>
              </a:p>
              <a:p>
                <a:pPr lvl="1"/>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34440"/>
                <a:ext cx="8343900" cy="5292090"/>
              </a:xfrm>
              <a:blipFill rotWithShape="1">
                <a:blip r:embed="rId2"/>
                <a:stretch>
                  <a:fillRect l="-1680" t="-2995"/>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FB8FB81-7FDB-4650-82AA-839C4985C0F0}" type="slidenum">
              <a:rPr lang="en-US" smtClean="0"/>
              <a:pPr/>
              <a:t>15</a:t>
            </a:fld>
            <a:endParaRPr lang="en-US"/>
          </a:p>
        </p:txBody>
      </p:sp>
    </p:spTree>
    <p:extLst>
      <p:ext uri="{BB962C8B-B14F-4D97-AF65-F5344CB8AC3E}">
        <p14:creationId xmlns:p14="http://schemas.microsoft.com/office/powerpoint/2010/main" val="4102483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Chemistry Metrics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143000"/>
                <a:ext cx="8229600" cy="5486400"/>
              </a:xfrm>
            </p:spPr>
            <p:txBody>
              <a:bodyPr>
                <a:normAutofit fontScale="85000" lnSpcReduction="20000"/>
              </a:bodyPr>
              <a:lstStyle/>
              <a:p>
                <a:pPr marL="0" indent="0">
                  <a:buNone/>
                </a:pPr>
                <a:r>
                  <a:rPr lang="en-US" dirty="0" smtClean="0"/>
                  <a:t>5. Environmental Index (EI)</a:t>
                </a:r>
              </a:p>
              <a:p>
                <a:pPr lvl="1">
                  <a:buFont typeface="Wingdings" panose="05000000000000000000" pitchFamily="2" charset="2"/>
                  <a:buChar char="§"/>
                </a:pPr>
                <a:r>
                  <a:rPr lang="en-US" dirty="0" smtClean="0"/>
                  <a:t>Environmental</a:t>
                </a:r>
                <a14:m>
                  <m:oMath xmlns:m="http://schemas.openxmlformats.org/officeDocument/2006/math">
                    <m:r>
                      <a:rPr lang="en-US" i="1">
                        <a:latin typeface="Cambria Math"/>
                      </a:rPr>
                      <m:t> </m:t>
                    </m:r>
                    <m:r>
                      <a:rPr lang="en-US" i="1">
                        <a:latin typeface="Cambria Math"/>
                      </a:rPr>
                      <m:t>𝐼𝑛𝑑𝑒𝑥</m:t>
                    </m:r>
                    <m:r>
                      <a:rPr lang="en-US" i="1">
                        <a:latin typeface="Cambria Math"/>
                      </a:rPr>
                      <m:t>=</m:t>
                    </m:r>
                    <m:nary>
                      <m:naryPr>
                        <m:chr m:val="∑"/>
                        <m:subHide m:val="on"/>
                        <m:supHide m:val="on"/>
                        <m:ctrlPr>
                          <a:rPr lang="en-US" i="1">
                            <a:latin typeface="Cambria Math"/>
                          </a:rPr>
                        </m:ctrlPr>
                      </m:naryPr>
                      <m:sub/>
                      <m:sup/>
                      <m:e>
                        <m:d>
                          <m:dPr>
                            <m:begChr m:val="|"/>
                            <m:endChr m:val="|"/>
                            <m:ctrlPr>
                              <a:rPr lang="en-US" i="1" smtClean="0">
                                <a:latin typeface="Cambria Math"/>
                              </a:rPr>
                            </m:ctrlPr>
                          </m:dPr>
                          <m:e>
                            <m:r>
                              <a:rPr lang="en-US" i="1">
                                <a:latin typeface="Cambria Math"/>
                              </a:rPr>
                              <m:t>𝑣</m:t>
                            </m:r>
                          </m:e>
                        </m:d>
                        <m:r>
                          <a:rPr lang="en-US" i="1">
                            <a:latin typeface="Cambria Math"/>
                          </a:rPr>
                          <m:t>∗</m:t>
                        </m:r>
                        <m:r>
                          <a:rPr lang="en-US" i="1" smtClean="0">
                            <a:latin typeface="Cambria Math"/>
                          </a:rPr>
                          <m:t>𝑇</m:t>
                        </m:r>
                        <m:r>
                          <a:rPr lang="en-US" b="0" i="1" smtClean="0">
                            <a:latin typeface="Cambria Math"/>
                          </a:rPr>
                          <m:t>𝑜𝑥𝑖𝑐𝑖𝑡𝑦</m:t>
                        </m:r>
                        <m:r>
                          <a:rPr lang="en-US" b="0" i="1" smtClean="0">
                            <a:latin typeface="Cambria Math"/>
                          </a:rPr>
                          <m:t> </m:t>
                        </m:r>
                        <m:r>
                          <a:rPr lang="en-US" b="0" i="1" smtClean="0">
                            <a:latin typeface="Cambria Math"/>
                          </a:rPr>
                          <m:t>𝐹𝑎𝑐𝑡𝑜𝑟</m:t>
                        </m:r>
                      </m:e>
                    </m:nary>
                  </m:oMath>
                </a14:m>
                <a:endParaRPr lang="en-US" dirty="0"/>
              </a:p>
              <a:p>
                <a:pPr lvl="1">
                  <a:buFont typeface="Wingdings" panose="05000000000000000000" pitchFamily="2" charset="2"/>
                  <a:buChar char="§"/>
                </a:pPr>
                <a:r>
                  <a:rPr lang="en-US" dirty="0"/>
                  <a:t>Where </a:t>
                </a:r>
                <a14:m>
                  <m:oMath xmlns:m="http://schemas.openxmlformats.org/officeDocument/2006/math">
                    <m:r>
                      <a:rPr lang="en-US" i="1">
                        <a:latin typeface="Cambria Math"/>
                      </a:rPr>
                      <m:t>𝑣</m:t>
                    </m:r>
                  </m:oMath>
                </a14:m>
                <a:r>
                  <a:rPr lang="en-US" dirty="0"/>
                  <a:t> is the stoichiometric or actual mass ratio with respect to the primary product </a:t>
                </a:r>
              </a:p>
              <a:p>
                <a:pPr lvl="1">
                  <a:buFont typeface="Wingdings" panose="05000000000000000000" pitchFamily="2" charset="2"/>
                  <a:buChar char="§"/>
                </a:pPr>
                <a14:m>
                  <m:oMath xmlns:m="http://schemas.openxmlformats.org/officeDocument/2006/math">
                    <m:r>
                      <a:rPr lang="en-US" b="0" i="1" smtClean="0">
                        <a:latin typeface="Cambria Math"/>
                      </a:rPr>
                      <m:t>𝑇𝑜𝑥𝑖𝑐𝑖𝑡𝑦</m:t>
                    </m:r>
                    <m:r>
                      <a:rPr lang="en-US" b="0" i="1" smtClean="0">
                        <a:latin typeface="Cambria Math"/>
                      </a:rPr>
                      <m:t> </m:t>
                    </m:r>
                    <m:r>
                      <a:rPr lang="en-US" b="0" i="1" smtClean="0">
                        <a:latin typeface="Cambria Math"/>
                      </a:rPr>
                      <m:t>𝐹𝑎𝑐𝑡𝑜𝑟</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𝑇𝐿𝑉</m:t>
                        </m:r>
                      </m:den>
                    </m:f>
                    <m:r>
                      <a:rPr lang="en-US" b="0" i="1" smtClean="0">
                        <a:latin typeface="Cambria Math"/>
                      </a:rPr>
                      <m:t> </m:t>
                    </m:r>
                    <m:r>
                      <a:rPr lang="en-US" b="0" i="1" smtClean="0">
                        <a:latin typeface="Cambria Math"/>
                      </a:rPr>
                      <m:t>𝑜𝑟</m:t>
                    </m:r>
                    <m:r>
                      <a:rPr lang="en-US" b="0" i="1" smtClean="0">
                        <a:latin typeface="Cambria Math"/>
                      </a:rPr>
                      <m:t> </m:t>
                    </m:r>
                    <m:f>
                      <m:fPr>
                        <m:ctrlPr>
                          <a:rPr lang="en-US" i="1">
                            <a:latin typeface="Cambria Math"/>
                          </a:rPr>
                        </m:ctrlPr>
                      </m:fPr>
                      <m:num>
                        <m:r>
                          <a:rPr lang="en-US" i="1">
                            <a:latin typeface="Cambria Math"/>
                          </a:rPr>
                          <m:t>1</m:t>
                        </m:r>
                      </m:num>
                      <m:den>
                        <m:r>
                          <a:rPr lang="en-US" b="0" i="1" smtClean="0">
                            <a:latin typeface="Cambria Math"/>
                          </a:rPr>
                          <m:t>𝑃𝐸𝐿</m:t>
                        </m:r>
                      </m:den>
                    </m:f>
                    <m:r>
                      <a:rPr lang="en-US" b="0" i="1" smtClean="0">
                        <a:latin typeface="Cambria Math"/>
                      </a:rPr>
                      <m:t> </m:t>
                    </m:r>
                    <m:r>
                      <a:rPr lang="en-US" b="0" i="1" smtClean="0">
                        <a:latin typeface="Cambria Math"/>
                      </a:rPr>
                      <m:t>𝑜𝑟</m:t>
                    </m:r>
                    <m:r>
                      <a:rPr lang="en-US" b="0" i="1" smtClean="0">
                        <a:latin typeface="Cambria Math"/>
                      </a:rPr>
                      <m:t> </m:t>
                    </m:r>
                    <m:f>
                      <m:fPr>
                        <m:ctrlPr>
                          <a:rPr lang="en-US" i="1">
                            <a:latin typeface="Cambria Math"/>
                          </a:rPr>
                        </m:ctrlPr>
                      </m:fPr>
                      <m:num>
                        <m:r>
                          <a:rPr lang="en-US" i="1">
                            <a:latin typeface="Cambria Math"/>
                          </a:rPr>
                          <m:t>1</m:t>
                        </m:r>
                      </m:num>
                      <m:den>
                        <m:r>
                          <a:rPr lang="en-US" b="0" i="1" smtClean="0">
                            <a:latin typeface="Cambria Math"/>
                          </a:rPr>
                          <m:t>𝑅𝐸𝐿</m:t>
                        </m:r>
                      </m:den>
                    </m:f>
                  </m:oMath>
                </a14:m>
                <a:r>
                  <a:rPr lang="en-US" b="0" i="1" dirty="0" smtClean="0">
                    <a:latin typeface="Cambria Math"/>
                  </a:rPr>
                  <a:t> </a:t>
                </a:r>
              </a:p>
              <a:p>
                <a:r>
                  <a:rPr lang="en-US" sz="3100" u="sng" dirty="0"/>
                  <a:t>Threshold Limit Values (</a:t>
                </a:r>
                <a:r>
                  <a:rPr lang="en-US" sz="3100" i="1" u="sng" dirty="0"/>
                  <a:t>TLV</a:t>
                </a:r>
                <a:r>
                  <a:rPr lang="en-US" sz="3100" u="sng" dirty="0"/>
                  <a:t>)</a:t>
                </a:r>
                <a:r>
                  <a:rPr lang="en-US" sz="3100" dirty="0"/>
                  <a:t> – </a:t>
                </a:r>
                <a:r>
                  <a:rPr lang="en-US" sz="2300" dirty="0"/>
                  <a:t>Airborne Concentration per 8 hour workday or 40 hour work week level for which no adverse effects over the workers lifetime.  Set by ACGIH – American Conference of Governmental Industrial Hygienists</a:t>
                </a:r>
                <a:endParaRPr lang="en-US" sz="1800" dirty="0"/>
              </a:p>
              <a:p>
                <a:r>
                  <a:rPr lang="en-US" sz="3100" u="sng" dirty="0"/>
                  <a:t>Permissible Exposure Limits (</a:t>
                </a:r>
                <a:r>
                  <a:rPr lang="en-US" sz="3100" i="1" u="sng" dirty="0" smtClean="0"/>
                  <a:t>PEL</a:t>
                </a:r>
                <a:r>
                  <a:rPr lang="en-US" sz="3100" u="sng" dirty="0" smtClean="0"/>
                  <a:t>) </a:t>
                </a:r>
                <a:r>
                  <a:rPr lang="en-US" sz="3100" u="sng" dirty="0"/>
                  <a:t>–</a:t>
                </a:r>
                <a:r>
                  <a:rPr lang="en-US" sz="2600" dirty="0"/>
                  <a:t> </a:t>
                </a:r>
                <a:r>
                  <a:rPr lang="en-US" sz="2400" dirty="0"/>
                  <a:t>Set by OSHA – Occupational Safety and Health Administration.  Are legally binding.</a:t>
                </a:r>
                <a:endParaRPr lang="en-US" sz="1900" dirty="0"/>
              </a:p>
              <a:p>
                <a:r>
                  <a:rPr lang="en-US" sz="2800" b="1" u="sng" dirty="0"/>
                  <a:t>Recommended Exposure </a:t>
                </a:r>
                <a:r>
                  <a:rPr lang="en-US" sz="2800" b="1" u="sng" dirty="0" smtClean="0"/>
                  <a:t>Limits (</a:t>
                </a:r>
                <a:r>
                  <a:rPr lang="en-US" sz="2800" b="1" i="1" u="sng" dirty="0" smtClean="0"/>
                  <a:t>REL</a:t>
                </a:r>
                <a:r>
                  <a:rPr lang="en-US" sz="2800" b="1" u="sng" dirty="0" smtClean="0"/>
                  <a:t>) </a:t>
                </a:r>
                <a:r>
                  <a:rPr lang="en-US" sz="2600" b="1" u="sng" dirty="0"/>
                  <a:t>–</a:t>
                </a:r>
                <a:r>
                  <a:rPr lang="en-US" sz="2300" b="1" dirty="0"/>
                  <a:t> </a:t>
                </a:r>
                <a:r>
                  <a:rPr lang="en-US" sz="2300" dirty="0"/>
                  <a:t>Set by NIOSH under CDC</a:t>
                </a:r>
                <a:endParaRPr lang="en-US" sz="1500" dirty="0"/>
              </a:p>
              <a:p>
                <a:r>
                  <a:rPr lang="en-US" sz="2600" dirty="0"/>
                  <a:t>For TLVs, PELs, and RELs; the higher the value the better.</a:t>
                </a:r>
                <a:endParaRPr lang="en-US" sz="1500" dirty="0"/>
              </a:p>
              <a:p>
                <a:r>
                  <a:rPr lang="en-US" sz="2600" dirty="0"/>
                  <a:t>Environmental Index ~ 1/TLV is a better relationship.  The lower the better and greater distinction of toxic </a:t>
                </a:r>
                <a:r>
                  <a:rPr lang="en-US" sz="2600" dirty="0" smtClean="0"/>
                  <a:t>chemicals</a:t>
                </a:r>
                <a:endParaRPr lang="en-US" sz="15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143000"/>
                <a:ext cx="8229600" cy="5486400"/>
              </a:xfrm>
              <a:blipFill rotWithShape="1">
                <a:blip r:embed="rId3"/>
                <a:stretch>
                  <a:fillRect l="-1333" t="-4889" r="-667"/>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FB8FB81-7FDB-4650-82AA-839C4985C0F0}" type="slidenum">
              <a:rPr lang="en-US" smtClean="0"/>
              <a:pPr/>
              <a:t>16</a:t>
            </a:fld>
            <a:endParaRPr lang="en-US"/>
          </a:p>
        </p:txBody>
      </p:sp>
    </p:spTree>
    <p:extLst>
      <p:ext uri="{BB962C8B-B14F-4D97-AF65-F5344CB8AC3E}">
        <p14:creationId xmlns:p14="http://schemas.microsoft.com/office/powerpoint/2010/main" val="25679800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for Level 1 Metrics</a:t>
            </a:r>
            <a:endParaRPr lang="en-US" dirty="0"/>
          </a:p>
        </p:txBody>
      </p:sp>
      <p:sp>
        <p:nvSpPr>
          <p:cNvPr id="3" name="Content Placeholder 2"/>
          <p:cNvSpPr>
            <a:spLocks noGrp="1"/>
          </p:cNvSpPr>
          <p:nvPr>
            <p:ph idx="1"/>
          </p:nvPr>
        </p:nvSpPr>
        <p:spPr/>
        <p:txBody>
          <a:bodyPr/>
          <a:lstStyle/>
          <a:p>
            <a:r>
              <a:rPr lang="en-US" dirty="0" smtClean="0"/>
              <a:t>Case Study on Ibuprofen</a:t>
            </a:r>
          </a:p>
          <a:p>
            <a:pPr lvl="1"/>
            <a:r>
              <a:rPr lang="en-US" dirty="0" smtClean="0"/>
              <a:t>1997 Presidential Green Chemistry Challenge Award Winner</a:t>
            </a:r>
          </a:p>
          <a:p>
            <a:r>
              <a:rPr lang="en-US" dirty="0" smtClean="0"/>
              <a:t>Maleic Anhydride</a:t>
            </a:r>
          </a:p>
          <a:p>
            <a:pPr lvl="1"/>
            <a:r>
              <a:rPr lang="en-US" dirty="0" smtClean="0"/>
              <a:t>Reaction Level Metrics</a:t>
            </a:r>
          </a:p>
          <a:p>
            <a:pPr lvl="1"/>
            <a:r>
              <a:rPr lang="en-US" dirty="0" smtClean="0"/>
              <a:t>Process Level Metrics</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17</a:t>
            </a:fld>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7930" y="4595073"/>
            <a:ext cx="2310122" cy="10983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green chemistry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205" y="3008086"/>
            <a:ext cx="2973572" cy="147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9666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6932"/>
          </a:xfrm>
        </p:spPr>
        <p:txBody>
          <a:bodyPr>
            <a:normAutofit/>
          </a:bodyPr>
          <a:lstStyle/>
          <a:p>
            <a:r>
              <a:rPr lang="en-US" dirty="0" smtClean="0"/>
              <a:t>GC Metrics - Ibuprofen Example</a:t>
            </a:r>
            <a:endParaRPr lang="en-US" dirty="0"/>
          </a:p>
        </p:txBody>
      </p:sp>
      <p:sp>
        <p:nvSpPr>
          <p:cNvPr id="3" name="Content Placeholder 2"/>
          <p:cNvSpPr>
            <a:spLocks noGrp="1"/>
          </p:cNvSpPr>
          <p:nvPr>
            <p:ph idx="1"/>
          </p:nvPr>
        </p:nvSpPr>
        <p:spPr>
          <a:xfrm>
            <a:off x="457200" y="1131570"/>
            <a:ext cx="8229600" cy="4994593"/>
          </a:xfrm>
        </p:spPr>
        <p:txBody>
          <a:bodyPr>
            <a:normAutofit lnSpcReduction="10000"/>
          </a:bodyPr>
          <a:lstStyle/>
          <a:p>
            <a:pPr marL="0" indent="0">
              <a:buNone/>
            </a:pPr>
            <a:r>
              <a:rPr lang="en-US" dirty="0" smtClean="0"/>
              <a:t>Conclusions</a:t>
            </a:r>
          </a:p>
          <a:p>
            <a:r>
              <a:rPr lang="en-US" dirty="0" smtClean="0"/>
              <a:t>By incorporating a catalyst, a 6 step process goes to 3 steps with greater Atom Economy from 40% to 77%.</a:t>
            </a:r>
          </a:p>
          <a:p>
            <a:r>
              <a:rPr lang="en-US" dirty="0" smtClean="0"/>
              <a:t>Generally, each step involves a reaction followed by a separation; each of which has waste, requires materials and energy, etc.</a:t>
            </a:r>
          </a:p>
          <a:p>
            <a:r>
              <a:rPr lang="en-US" dirty="0" smtClean="0"/>
              <a:t>Analysis can be expanded to include yields, workup materials, energy efficiency, toxicity analysis … </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18</a:t>
            </a:fld>
            <a:endParaRPr lang="en-US"/>
          </a:p>
        </p:txBody>
      </p:sp>
    </p:spTree>
    <p:extLst>
      <p:ext uri="{BB962C8B-B14F-4D97-AF65-F5344CB8AC3E}">
        <p14:creationId xmlns:p14="http://schemas.microsoft.com/office/powerpoint/2010/main" val="3344518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Maleic Anhydride Summary – Level 1</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75967861"/>
              </p:ext>
            </p:extLst>
          </p:nvPr>
        </p:nvGraphicFramePr>
        <p:xfrm>
          <a:off x="606393" y="1165106"/>
          <a:ext cx="7998592" cy="5486400"/>
        </p:xfrm>
        <a:graphic>
          <a:graphicData uri="http://schemas.openxmlformats.org/drawingml/2006/table">
            <a:tbl>
              <a:tblPr firstRow="1" bandRow="1">
                <a:tableStyleId>{073A0DAA-6AF3-43AB-8588-CEC1D06C72B9}</a:tableStyleId>
              </a:tblPr>
              <a:tblGrid>
                <a:gridCol w="3416967"/>
                <a:gridCol w="2300438"/>
                <a:gridCol w="2281187"/>
              </a:tblGrid>
              <a:tr h="436596">
                <a:tc>
                  <a:txBody>
                    <a:bodyPr/>
                    <a:lstStyle/>
                    <a:p>
                      <a:r>
                        <a:rPr lang="en-US" sz="2400" dirty="0" smtClean="0"/>
                        <a:t>Metric</a:t>
                      </a:r>
                      <a:endParaRPr lang="en-US" sz="2400" dirty="0"/>
                    </a:p>
                  </a:txBody>
                  <a:tcPr/>
                </a:tc>
                <a:tc>
                  <a:txBody>
                    <a:bodyPr/>
                    <a:lstStyle/>
                    <a:p>
                      <a:r>
                        <a:rPr lang="en-US" sz="2400" dirty="0" smtClean="0"/>
                        <a:t>Benzene Process</a:t>
                      </a:r>
                      <a:endParaRPr lang="en-US" sz="2400" dirty="0"/>
                    </a:p>
                  </a:txBody>
                  <a:tcPr/>
                </a:tc>
                <a:tc>
                  <a:txBody>
                    <a:bodyPr/>
                    <a:lstStyle/>
                    <a:p>
                      <a:r>
                        <a:rPr lang="en-US" sz="2400" dirty="0" smtClean="0"/>
                        <a:t>Butane Process</a:t>
                      </a:r>
                      <a:endParaRPr lang="en-US" sz="2400" dirty="0"/>
                    </a:p>
                  </a:txBody>
                  <a:tcPr/>
                </a:tc>
              </a:tr>
              <a:tr h="436596">
                <a:tc gridSpan="3">
                  <a:txBody>
                    <a:bodyPr/>
                    <a:lstStyle/>
                    <a:p>
                      <a:pPr algn="l"/>
                      <a:r>
                        <a:rPr lang="en-US" sz="2400" dirty="0" smtClean="0"/>
                        <a:t>Reaction</a:t>
                      </a:r>
                      <a:endParaRPr lang="en-US" sz="2400" dirty="0"/>
                    </a:p>
                  </a:txBody>
                  <a:tcPr anchor="ctr"/>
                </a:tc>
                <a:tc hMerge="1">
                  <a:txBody>
                    <a:bodyPr/>
                    <a:lstStyle/>
                    <a:p>
                      <a:endParaRPr lang="en-US"/>
                    </a:p>
                  </a:txBody>
                  <a:tcPr/>
                </a:tc>
                <a:tc hMerge="1">
                  <a:txBody>
                    <a:bodyPr/>
                    <a:lstStyle/>
                    <a:p>
                      <a:endParaRPr lang="en-US"/>
                    </a:p>
                  </a:txBody>
                  <a:tcPr/>
                </a:tc>
              </a:tr>
              <a:tr h="436596">
                <a:tc>
                  <a:txBody>
                    <a:bodyPr/>
                    <a:lstStyle/>
                    <a:p>
                      <a:r>
                        <a:rPr lang="en-US" sz="2400" dirty="0" smtClean="0"/>
                        <a:t>E-factor (MW)</a:t>
                      </a:r>
                      <a:endParaRPr lang="en-US" sz="2400" dirty="0"/>
                    </a:p>
                  </a:txBody>
                  <a:tcPr/>
                </a:tc>
                <a:tc>
                  <a:txBody>
                    <a:bodyPr/>
                    <a:lstStyle/>
                    <a:p>
                      <a:pPr algn="ctr"/>
                      <a:r>
                        <a:rPr lang="en-US" sz="2400" dirty="0" smtClean="0"/>
                        <a:t>1.27</a:t>
                      </a:r>
                    </a:p>
                  </a:txBody>
                  <a:tcPr/>
                </a:tc>
                <a:tc>
                  <a:txBody>
                    <a:bodyPr/>
                    <a:lstStyle/>
                    <a:p>
                      <a:pPr algn="ctr"/>
                      <a:r>
                        <a:rPr lang="en-US" sz="2400" b="1" dirty="0" smtClean="0"/>
                        <a:t>0.734  </a:t>
                      </a:r>
                      <a:endParaRPr lang="en-US" sz="2400" b="1" dirty="0"/>
                    </a:p>
                  </a:txBody>
                  <a:tcPr/>
                </a:tc>
              </a:tr>
              <a:tr h="436596">
                <a:tc>
                  <a:txBody>
                    <a:bodyPr/>
                    <a:lstStyle/>
                    <a:p>
                      <a:r>
                        <a:rPr lang="en-US" sz="2400" dirty="0" smtClean="0"/>
                        <a:t>Atom Economy</a:t>
                      </a:r>
                      <a:endParaRPr lang="en-US" sz="2400" dirty="0"/>
                    </a:p>
                  </a:txBody>
                  <a:tcPr/>
                </a:tc>
                <a:tc>
                  <a:txBody>
                    <a:bodyPr/>
                    <a:lstStyle/>
                    <a:p>
                      <a:pPr algn="ctr"/>
                      <a:r>
                        <a:rPr lang="en-US" sz="2400" dirty="0" smtClean="0"/>
                        <a:t>0.454</a:t>
                      </a:r>
                      <a:endParaRPr lang="en-US" sz="2400" dirty="0"/>
                    </a:p>
                  </a:txBody>
                  <a:tcPr/>
                </a:tc>
                <a:tc>
                  <a:txBody>
                    <a:bodyPr/>
                    <a:lstStyle/>
                    <a:p>
                      <a:pPr algn="ctr"/>
                      <a:r>
                        <a:rPr lang="en-US" sz="2400" b="1" dirty="0" smtClean="0"/>
                        <a:t>0.577</a:t>
                      </a:r>
                      <a:endParaRPr lang="en-US" sz="2400" b="1" dirty="0"/>
                    </a:p>
                  </a:txBody>
                  <a:tcPr/>
                </a:tc>
              </a:tr>
              <a:tr h="436596">
                <a:tc>
                  <a:txBody>
                    <a:bodyPr/>
                    <a:lstStyle/>
                    <a:p>
                      <a:r>
                        <a:rPr lang="en-US" sz="2400" dirty="0" smtClean="0"/>
                        <a:t>Environmental Index</a:t>
                      </a:r>
                      <a:endParaRPr lang="en-US" sz="2400" dirty="0"/>
                    </a:p>
                  </a:txBody>
                  <a:tcPr/>
                </a:tc>
                <a:tc>
                  <a:txBody>
                    <a:bodyPr/>
                    <a:lstStyle/>
                    <a:p>
                      <a:pPr algn="ctr"/>
                      <a:r>
                        <a:rPr lang="en-US" sz="2400" dirty="0" smtClean="0"/>
                        <a:t>5.60</a:t>
                      </a:r>
                      <a:endParaRPr lang="en-US" sz="2400" dirty="0"/>
                    </a:p>
                  </a:txBody>
                  <a:tcPr/>
                </a:tc>
                <a:tc>
                  <a:txBody>
                    <a:bodyPr/>
                    <a:lstStyle/>
                    <a:p>
                      <a:pPr algn="ctr"/>
                      <a:r>
                        <a:rPr lang="en-US" sz="2400" b="1" dirty="0" smtClean="0"/>
                        <a:t>4.00</a:t>
                      </a:r>
                      <a:endParaRPr lang="en-US" sz="2400" b="1" dirty="0"/>
                    </a:p>
                  </a:txBody>
                  <a:tcPr/>
                </a:tc>
              </a:tr>
              <a:tr h="436596">
                <a:tc>
                  <a:txBody>
                    <a:bodyPr/>
                    <a:lstStyle/>
                    <a:p>
                      <a:r>
                        <a:rPr lang="en-US" sz="2400" dirty="0" smtClean="0"/>
                        <a:t>Yield</a:t>
                      </a:r>
                    </a:p>
                  </a:txBody>
                  <a:tcPr/>
                </a:tc>
                <a:tc>
                  <a:txBody>
                    <a:bodyPr/>
                    <a:lstStyle/>
                    <a:p>
                      <a:pPr algn="ctr"/>
                      <a:r>
                        <a:rPr lang="en-US" sz="2400" b="1" dirty="0" smtClean="0"/>
                        <a:t>0.62</a:t>
                      </a:r>
                      <a:endParaRPr lang="en-US" sz="2400" b="1" dirty="0"/>
                    </a:p>
                  </a:txBody>
                  <a:tcPr/>
                </a:tc>
                <a:tc>
                  <a:txBody>
                    <a:bodyPr/>
                    <a:lstStyle/>
                    <a:p>
                      <a:pPr algn="ctr"/>
                      <a:r>
                        <a:rPr lang="en-US" sz="2400" dirty="0" smtClean="0"/>
                        <a:t>0.468</a:t>
                      </a:r>
                      <a:endParaRPr lang="en-US" sz="2400" dirty="0"/>
                    </a:p>
                  </a:txBody>
                  <a:tcPr/>
                </a:tc>
              </a:tr>
              <a:tr h="436596">
                <a:tc>
                  <a:txBody>
                    <a:bodyPr/>
                    <a:lstStyle/>
                    <a:p>
                      <a:r>
                        <a:rPr lang="en-US" sz="2400" dirty="0" smtClean="0"/>
                        <a:t>Reaction Mass Efficiency</a:t>
                      </a:r>
                      <a:endParaRPr lang="en-US" sz="2400" dirty="0"/>
                    </a:p>
                  </a:txBody>
                  <a:tcPr/>
                </a:tc>
                <a:tc>
                  <a:txBody>
                    <a:bodyPr/>
                    <a:lstStyle/>
                    <a:p>
                      <a:pPr algn="ctr"/>
                      <a:r>
                        <a:rPr lang="en-US" sz="2400" dirty="0" smtClean="0"/>
                        <a:t>0.122</a:t>
                      </a:r>
                      <a:endParaRPr lang="en-US" sz="2400" dirty="0"/>
                    </a:p>
                  </a:txBody>
                  <a:tcPr/>
                </a:tc>
                <a:tc>
                  <a:txBody>
                    <a:bodyPr/>
                    <a:lstStyle/>
                    <a:p>
                      <a:pPr algn="ctr"/>
                      <a:r>
                        <a:rPr lang="en-US" sz="2400" b="1" dirty="0" smtClean="0"/>
                        <a:t>0.270</a:t>
                      </a:r>
                      <a:endParaRPr lang="en-US" sz="2400" b="1" dirty="0"/>
                    </a:p>
                  </a:txBody>
                  <a:tcPr/>
                </a:tc>
              </a:tr>
              <a:tr h="436596">
                <a:tc gridSpan="3">
                  <a:txBody>
                    <a:bodyPr/>
                    <a:lstStyle/>
                    <a:p>
                      <a:r>
                        <a:rPr lang="en-US" sz="2400" dirty="0" smtClean="0"/>
                        <a:t>Process (PFD)</a:t>
                      </a:r>
                      <a:endParaRPr lang="en-US" sz="2400" dirty="0"/>
                    </a:p>
                  </a:txBody>
                  <a:tcPr/>
                </a:tc>
                <a:tc hMerge="1">
                  <a:txBody>
                    <a:bodyPr/>
                    <a:lstStyle/>
                    <a:p>
                      <a:endParaRPr lang="en-US"/>
                    </a:p>
                  </a:txBody>
                  <a:tcPr/>
                </a:tc>
                <a:tc hMerge="1">
                  <a:txBody>
                    <a:bodyPr/>
                    <a:lstStyle/>
                    <a:p>
                      <a:endParaRPr lang="en-US"/>
                    </a:p>
                  </a:txBody>
                  <a:tcPr/>
                </a:tc>
              </a:tr>
              <a:tr h="436596">
                <a:tc>
                  <a:txBody>
                    <a:bodyPr/>
                    <a:lstStyle/>
                    <a:p>
                      <a:r>
                        <a:rPr lang="en-US" sz="2400" dirty="0" smtClean="0"/>
                        <a:t>E-factor (mass)</a:t>
                      </a:r>
                      <a:endParaRPr lang="en-US" sz="2400" dirty="0"/>
                    </a:p>
                  </a:txBody>
                  <a:tcPr/>
                </a:tc>
                <a:tc>
                  <a:txBody>
                    <a:bodyPr/>
                    <a:lstStyle/>
                    <a:p>
                      <a:pPr algn="ctr"/>
                      <a:r>
                        <a:rPr lang="en-US" sz="2400" b="1" dirty="0" smtClean="0"/>
                        <a:t>7.5</a:t>
                      </a:r>
                      <a:endParaRPr lang="en-US" sz="2400" b="1" dirty="0"/>
                    </a:p>
                  </a:txBody>
                  <a:tcPr/>
                </a:tc>
                <a:tc>
                  <a:txBody>
                    <a:bodyPr/>
                    <a:lstStyle/>
                    <a:p>
                      <a:pPr algn="ctr"/>
                      <a:r>
                        <a:rPr lang="en-US" sz="2400" b="0" dirty="0" smtClean="0"/>
                        <a:t>8.18</a:t>
                      </a:r>
                      <a:endParaRPr lang="en-US" sz="2400" b="0" dirty="0"/>
                    </a:p>
                  </a:txBody>
                  <a:tcPr/>
                </a:tc>
              </a:tr>
              <a:tr h="436596">
                <a:tc>
                  <a:txBody>
                    <a:bodyPr/>
                    <a:lstStyle/>
                    <a:p>
                      <a:r>
                        <a:rPr lang="en-US" sz="2400" dirty="0" smtClean="0"/>
                        <a:t>Yield</a:t>
                      </a:r>
                      <a:endParaRPr lang="en-US" sz="2400" dirty="0"/>
                    </a:p>
                  </a:txBody>
                  <a:tcPr/>
                </a:tc>
                <a:tc>
                  <a:txBody>
                    <a:bodyPr/>
                    <a:lstStyle/>
                    <a:p>
                      <a:pPr algn="ctr"/>
                      <a:r>
                        <a:rPr lang="en-US" sz="2400" dirty="0" smtClean="0"/>
                        <a:t>0.62</a:t>
                      </a:r>
                      <a:endParaRPr lang="en-US" sz="2400" dirty="0"/>
                    </a:p>
                  </a:txBody>
                  <a:tcPr/>
                </a:tc>
                <a:tc>
                  <a:txBody>
                    <a:bodyPr/>
                    <a:lstStyle/>
                    <a:p>
                      <a:pPr algn="ctr"/>
                      <a:r>
                        <a:rPr lang="en-US" sz="2400" b="1" dirty="0" smtClean="0"/>
                        <a:t>0.787</a:t>
                      </a:r>
                      <a:endParaRPr lang="en-US" sz="2400" b="1" dirty="0"/>
                    </a:p>
                  </a:txBody>
                  <a:tcPr/>
                </a:tc>
              </a:tr>
              <a:tr h="436596">
                <a:tc>
                  <a:txBody>
                    <a:bodyPr/>
                    <a:lstStyle/>
                    <a:p>
                      <a:r>
                        <a:rPr lang="en-US" sz="2400" dirty="0" smtClean="0"/>
                        <a:t>Reaction Mass Efficiency</a:t>
                      </a:r>
                      <a:endParaRPr lang="en-US" sz="2400" dirty="0"/>
                    </a:p>
                  </a:txBody>
                  <a:tcPr/>
                </a:tc>
                <a:tc>
                  <a:txBody>
                    <a:bodyPr/>
                    <a:lstStyle/>
                    <a:p>
                      <a:pPr algn="ctr"/>
                      <a:r>
                        <a:rPr lang="en-US" sz="2400" dirty="0" smtClean="0"/>
                        <a:t>0.114</a:t>
                      </a:r>
                      <a:endParaRPr lang="en-US" sz="2400" dirty="0"/>
                    </a:p>
                  </a:txBody>
                  <a:tcPr/>
                </a:tc>
                <a:tc>
                  <a:txBody>
                    <a:bodyPr/>
                    <a:lstStyle/>
                    <a:p>
                      <a:pPr algn="ctr"/>
                      <a:r>
                        <a:rPr lang="en-US" sz="2400" b="1" dirty="0" smtClean="0"/>
                        <a:t>0.281</a:t>
                      </a:r>
                      <a:endParaRPr lang="en-US" sz="2400" b="1" dirty="0"/>
                    </a:p>
                  </a:txBody>
                  <a:tcPr/>
                </a:tc>
              </a:tr>
              <a:tr h="436596">
                <a:tc>
                  <a:txBody>
                    <a:bodyPr/>
                    <a:lstStyle/>
                    <a:p>
                      <a:r>
                        <a:rPr lang="en-US" sz="2400" dirty="0" smtClean="0"/>
                        <a:t>Environmental Index</a:t>
                      </a:r>
                      <a:endParaRPr lang="en-US" sz="2400" dirty="0"/>
                    </a:p>
                  </a:txBody>
                  <a:tcPr/>
                </a:tc>
                <a:tc>
                  <a:txBody>
                    <a:bodyPr/>
                    <a:lstStyle/>
                    <a:p>
                      <a:pPr algn="ctr"/>
                      <a:r>
                        <a:rPr lang="en-US" sz="2400" dirty="0" smtClean="0"/>
                        <a:t>5.46</a:t>
                      </a:r>
                      <a:endParaRPr lang="en-US" sz="2400" dirty="0"/>
                    </a:p>
                  </a:txBody>
                  <a:tcPr/>
                </a:tc>
                <a:tc>
                  <a:txBody>
                    <a:bodyPr/>
                    <a:lstStyle/>
                    <a:p>
                      <a:pPr algn="ctr"/>
                      <a:r>
                        <a:rPr lang="en-US" sz="2400" b="1" dirty="0" smtClean="0"/>
                        <a:t>4.0</a:t>
                      </a:r>
                      <a:endParaRPr lang="en-US" sz="2400" b="1" dirty="0"/>
                    </a:p>
                  </a:txBody>
                  <a:tcPr/>
                </a:tc>
              </a:tr>
            </a:tbl>
          </a:graphicData>
        </a:graphic>
      </p:graphicFrame>
      <p:sp>
        <p:nvSpPr>
          <p:cNvPr id="4" name="Slide Number Placeholder 3"/>
          <p:cNvSpPr>
            <a:spLocks noGrp="1"/>
          </p:cNvSpPr>
          <p:nvPr>
            <p:ph type="sldNum" sz="quarter" idx="12"/>
          </p:nvPr>
        </p:nvSpPr>
        <p:spPr/>
        <p:txBody>
          <a:bodyPr/>
          <a:lstStyle/>
          <a:p>
            <a:fld id="{4FB8FB81-7FDB-4650-82AA-839C4985C0F0}" type="slidenum">
              <a:rPr lang="en-US" smtClean="0"/>
              <a:pPr/>
              <a:t>19</a:t>
            </a:fld>
            <a:endParaRPr lang="en-US"/>
          </a:p>
        </p:txBody>
      </p:sp>
    </p:spTree>
    <p:extLst>
      <p:ext uri="{BB962C8B-B14F-4D97-AF65-F5344CB8AC3E}">
        <p14:creationId xmlns:p14="http://schemas.microsoft.com/office/powerpoint/2010/main" val="2134512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effectLst>
                  <a:outerShdw blurRad="38100" dist="38100" dir="2700000" algn="tl">
                    <a:srgbClr val="000000">
                      <a:alpha val="43137"/>
                    </a:srgbClr>
                  </a:outerShdw>
                </a:effectLst>
              </a:rPr>
              <a:t>What Is Green Engineering?</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pPr>
              <a:spcBef>
                <a:spcPts val="2400"/>
              </a:spcBef>
              <a:buNone/>
            </a:pPr>
            <a:r>
              <a:rPr lang="en-US" sz="3200" b="1" dirty="0" smtClean="0"/>
              <a:t>Definition:</a:t>
            </a:r>
            <a:r>
              <a:rPr lang="en-US" sz="3200" dirty="0" smtClean="0"/>
              <a:t>  The </a:t>
            </a:r>
            <a:r>
              <a:rPr lang="en-US" sz="3200" u="sng" dirty="0" smtClean="0"/>
              <a:t>Design</a:t>
            </a:r>
            <a:r>
              <a:rPr lang="en-US" sz="3200" dirty="0" smtClean="0"/>
              <a:t>, </a:t>
            </a:r>
            <a:r>
              <a:rPr lang="en-US" sz="3200" u="sng" dirty="0" smtClean="0"/>
              <a:t>Commercialization</a:t>
            </a:r>
            <a:r>
              <a:rPr lang="en-US" sz="3200" dirty="0" smtClean="0"/>
              <a:t>, and </a:t>
            </a:r>
            <a:r>
              <a:rPr lang="en-US" sz="3200" u="sng" dirty="0" smtClean="0"/>
              <a:t>Use</a:t>
            </a:r>
            <a:r>
              <a:rPr lang="en-US" sz="3200" dirty="0" smtClean="0"/>
              <a:t> of </a:t>
            </a:r>
            <a:r>
              <a:rPr lang="en-US" sz="3200" b="1" i="1" dirty="0" smtClean="0"/>
              <a:t>Processes and Products </a:t>
            </a:r>
            <a:r>
              <a:rPr lang="en-US" sz="3200" dirty="0" smtClean="0"/>
              <a:t>in a way that:</a:t>
            </a:r>
          </a:p>
          <a:p>
            <a:pPr lvl="1">
              <a:spcBef>
                <a:spcPts val="2400"/>
              </a:spcBef>
            </a:pPr>
            <a:r>
              <a:rPr lang="en-US" sz="2800" dirty="0" smtClean="0"/>
              <a:t>Reduces Pollution</a:t>
            </a:r>
          </a:p>
          <a:p>
            <a:pPr lvl="1">
              <a:spcBef>
                <a:spcPts val="2400"/>
              </a:spcBef>
            </a:pPr>
            <a:r>
              <a:rPr lang="en-US" dirty="0" smtClean="0"/>
              <a:t>Promotes Sustainability</a:t>
            </a:r>
            <a:endParaRPr lang="en-US" sz="2800" dirty="0" smtClean="0"/>
          </a:p>
          <a:p>
            <a:pPr lvl="1">
              <a:spcBef>
                <a:spcPts val="2400"/>
              </a:spcBef>
            </a:pPr>
            <a:r>
              <a:rPr lang="en-US" sz="2800" dirty="0" smtClean="0"/>
              <a:t>Minimizing the Risk to </a:t>
            </a:r>
            <a:r>
              <a:rPr lang="en-US" sz="2800" b="1" u="sng" dirty="0" smtClean="0"/>
              <a:t>Human Health </a:t>
            </a:r>
            <a:r>
              <a:rPr lang="en-US" sz="2800" dirty="0" smtClean="0"/>
              <a:t>and the </a:t>
            </a:r>
            <a:r>
              <a:rPr lang="en-US" sz="2800" b="1" u="sng" dirty="0" smtClean="0"/>
              <a:t>Environment</a:t>
            </a:r>
          </a:p>
          <a:p>
            <a:pPr marL="457200" lvl="1" indent="0">
              <a:spcBef>
                <a:spcPts val="2400"/>
              </a:spcBef>
              <a:buNone/>
            </a:pPr>
            <a:r>
              <a:rPr lang="en-US" dirty="0" smtClean="0"/>
              <a:t>W</a:t>
            </a:r>
            <a:r>
              <a:rPr lang="en-US" sz="2800" dirty="0" smtClean="0"/>
              <a:t>ithout sacrificing </a:t>
            </a:r>
            <a:r>
              <a:rPr lang="en-US" sz="2800" b="1" u="sng" dirty="0" smtClean="0"/>
              <a:t>Economic Viability </a:t>
            </a:r>
            <a:r>
              <a:rPr lang="en-US" sz="2800" dirty="0" smtClean="0"/>
              <a:t>and </a:t>
            </a:r>
            <a:r>
              <a:rPr lang="en-US" sz="2800" b="1" u="sng" dirty="0" smtClean="0"/>
              <a:t>Efficiency</a:t>
            </a:r>
          </a:p>
          <a:p>
            <a:pPr marL="457200" lvl="1" indent="0">
              <a:spcBef>
                <a:spcPts val="2400"/>
              </a:spcBef>
              <a:buNone/>
            </a:pPr>
            <a:r>
              <a:rPr lang="en-US" sz="2200" dirty="0" smtClean="0"/>
              <a:t>*US EPA - </a:t>
            </a:r>
            <a:r>
              <a:rPr lang="en-US" sz="2200" dirty="0" smtClean="0">
                <a:hlinkClick r:id="rId3"/>
              </a:rPr>
              <a:t>https://www.epa.gov/green-engineering/about-green-engineering#definition</a:t>
            </a:r>
            <a:r>
              <a:rPr lang="en-US" sz="2200" dirty="0" smtClean="0"/>
              <a:t> - 2016</a:t>
            </a:r>
          </a:p>
        </p:txBody>
      </p:sp>
      <p:sp>
        <p:nvSpPr>
          <p:cNvPr id="4" name="Slide Number Placeholder 3"/>
          <p:cNvSpPr>
            <a:spLocks noGrp="1"/>
          </p:cNvSpPr>
          <p:nvPr>
            <p:ph type="sldNum" sz="quarter" idx="12"/>
          </p:nvPr>
        </p:nvSpPr>
        <p:spPr/>
        <p:txBody>
          <a:bodyPr/>
          <a:lstStyle/>
          <a:p>
            <a:fld id="{4FB8FB81-7FDB-4650-82AA-839C4985C0F0}"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Discussion?</a:t>
            </a:r>
            <a:endParaRPr lang="en-US" dirty="0"/>
          </a:p>
        </p:txBody>
      </p:sp>
      <p:sp>
        <p:nvSpPr>
          <p:cNvPr id="3" name="Content Placeholder 2"/>
          <p:cNvSpPr>
            <a:spLocks noGrp="1"/>
          </p:cNvSpPr>
          <p:nvPr>
            <p:ph idx="1"/>
          </p:nvPr>
        </p:nvSpPr>
        <p:spPr/>
        <p:txBody>
          <a:bodyPr>
            <a:normAutofit lnSpcReduction="10000"/>
          </a:bodyPr>
          <a:lstStyle/>
          <a:p>
            <a:r>
              <a:rPr lang="en-US" dirty="0" smtClean="0"/>
              <a:t>What are the benefits of Level 1 Metrics?</a:t>
            </a:r>
          </a:p>
          <a:p>
            <a:r>
              <a:rPr lang="en-US" dirty="0"/>
              <a:t>What are the </a:t>
            </a:r>
            <a:r>
              <a:rPr lang="en-US" dirty="0" smtClean="0"/>
              <a:t>shortcomings </a:t>
            </a:r>
            <a:r>
              <a:rPr lang="en-US" dirty="0"/>
              <a:t>of Level 1 Metrics</a:t>
            </a:r>
            <a:r>
              <a:rPr lang="en-US" dirty="0" smtClean="0"/>
              <a:t>?</a:t>
            </a:r>
          </a:p>
          <a:p>
            <a:r>
              <a:rPr lang="en-US" dirty="0" smtClean="0"/>
              <a:t>Can you propose a greener alternative for the MA synthesis?</a:t>
            </a:r>
          </a:p>
          <a:p>
            <a:pPr lvl="1"/>
            <a:r>
              <a:rPr lang="en-US" dirty="0" smtClean="0"/>
              <a:t>Succinic Acid </a:t>
            </a:r>
            <a:r>
              <a:rPr lang="en-US" dirty="0" smtClean="0">
                <a:sym typeface="Wingdings" panose="05000000000000000000" pitchFamily="2" charset="2"/>
              </a:rPr>
              <a:t> Succinic Anhydride  MA</a:t>
            </a:r>
          </a:p>
          <a:p>
            <a:pPr lvl="1"/>
            <a:r>
              <a:rPr lang="en-US" dirty="0" smtClean="0"/>
              <a:t>Use renewable energy </a:t>
            </a:r>
            <a:r>
              <a:rPr lang="en-US" dirty="0"/>
              <a:t>sources</a:t>
            </a:r>
          </a:p>
          <a:p>
            <a:pPr lvl="1"/>
            <a:r>
              <a:rPr lang="en-US" dirty="0" smtClean="0">
                <a:sym typeface="Wingdings" panose="05000000000000000000" pitchFamily="2" charset="2"/>
              </a:rPr>
              <a:t>Find a greener alternative for MA in consumer goods.  MA itself has high toxicity.</a:t>
            </a:r>
            <a:r>
              <a:rPr lang="en-US" dirty="0" smtClean="0"/>
              <a:t> </a:t>
            </a:r>
          </a:p>
          <a:p>
            <a:pPr lvl="1"/>
            <a:r>
              <a:rPr lang="en-US" dirty="0" smtClean="0"/>
              <a:t>Inherently Safer Design.</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20</a:t>
            </a:fld>
            <a:endParaRPr lang="en-US"/>
          </a:p>
        </p:txBody>
      </p:sp>
    </p:spTree>
    <p:extLst>
      <p:ext uri="{BB962C8B-B14F-4D97-AF65-F5344CB8AC3E}">
        <p14:creationId xmlns:p14="http://schemas.microsoft.com/office/powerpoint/2010/main" val="1554923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2 Metrics </a:t>
            </a:r>
            <a:endParaRPr lang="en-US" dirty="0"/>
          </a:p>
        </p:txBody>
      </p:sp>
      <p:sp>
        <p:nvSpPr>
          <p:cNvPr id="3" name="Content Placeholder 2"/>
          <p:cNvSpPr>
            <a:spLocks noGrp="1"/>
          </p:cNvSpPr>
          <p:nvPr>
            <p:ph idx="1"/>
          </p:nvPr>
        </p:nvSpPr>
        <p:spPr>
          <a:xfrm>
            <a:off x="457200" y="1273630"/>
            <a:ext cx="8229600" cy="4852534"/>
          </a:xfrm>
        </p:spPr>
        <p:txBody>
          <a:bodyPr/>
          <a:lstStyle/>
          <a:p>
            <a:pPr>
              <a:spcBef>
                <a:spcPts val="0"/>
              </a:spcBef>
            </a:pPr>
            <a:r>
              <a:rPr lang="en-US" dirty="0" smtClean="0"/>
              <a:t>Routes </a:t>
            </a:r>
            <a:r>
              <a:rPr lang="en-US" dirty="0"/>
              <a:t>to </a:t>
            </a:r>
            <a:r>
              <a:rPr lang="en-US" dirty="0" smtClean="0"/>
              <a:t>Exposure</a:t>
            </a:r>
          </a:p>
          <a:p>
            <a:pPr lvl="1">
              <a:spcBef>
                <a:spcPts val="0"/>
              </a:spcBef>
            </a:pPr>
            <a:r>
              <a:rPr lang="en-US" dirty="0" smtClean="0"/>
              <a:t>Emissions from a Chemical Plant</a:t>
            </a:r>
          </a:p>
          <a:p>
            <a:pPr lvl="1">
              <a:spcBef>
                <a:spcPts val="0"/>
              </a:spcBef>
            </a:pPr>
            <a:r>
              <a:rPr lang="en-US" dirty="0" smtClean="0"/>
              <a:t>Environmental Fate</a:t>
            </a:r>
            <a:endParaRPr lang="en-US" dirty="0"/>
          </a:p>
          <a:p>
            <a:pPr>
              <a:spcBef>
                <a:spcPts val="0"/>
              </a:spcBef>
            </a:pPr>
            <a:r>
              <a:rPr lang="en-US" dirty="0"/>
              <a:t>Hazard </a:t>
            </a:r>
            <a:r>
              <a:rPr lang="en-US" dirty="0" smtClean="0"/>
              <a:t>Assessment</a:t>
            </a:r>
          </a:p>
          <a:p>
            <a:pPr lvl="1">
              <a:spcBef>
                <a:spcPts val="0"/>
              </a:spcBef>
            </a:pPr>
            <a:r>
              <a:rPr lang="en-US" dirty="0"/>
              <a:t>Toxicity</a:t>
            </a:r>
          </a:p>
          <a:p>
            <a:pPr lvl="1">
              <a:spcBef>
                <a:spcPts val="0"/>
              </a:spcBef>
            </a:pPr>
            <a:r>
              <a:rPr lang="en-US" dirty="0" smtClean="0"/>
              <a:t>Environmental Impact:  </a:t>
            </a:r>
            <a:r>
              <a:rPr lang="en-US" dirty="0"/>
              <a:t>Atmospheric </a:t>
            </a:r>
            <a:r>
              <a:rPr lang="en-US" dirty="0" err="1"/>
              <a:t>Persistance</a:t>
            </a:r>
            <a:r>
              <a:rPr lang="en-US" dirty="0"/>
              <a:t>, Aquatic half-life, </a:t>
            </a:r>
            <a:r>
              <a:rPr lang="en-US" dirty="0" err="1"/>
              <a:t>Biodegredation</a:t>
            </a:r>
            <a:r>
              <a:rPr lang="en-US" dirty="0"/>
              <a:t> Index, Bioaccumulation or </a:t>
            </a:r>
            <a:r>
              <a:rPr lang="en-US" dirty="0" err="1"/>
              <a:t>Bioconcentration</a:t>
            </a:r>
            <a:r>
              <a:rPr lang="en-US" dirty="0"/>
              <a:t> Factor, etc. </a:t>
            </a:r>
            <a:endParaRPr lang="en-US" dirty="0" smtClean="0"/>
          </a:p>
          <a:p>
            <a:pPr>
              <a:spcBef>
                <a:spcPts val="0"/>
              </a:spcBef>
            </a:pPr>
            <a:r>
              <a:rPr lang="en-US" dirty="0" smtClean="0"/>
              <a:t>Risk Analysis</a:t>
            </a:r>
          </a:p>
          <a:p>
            <a:pPr marL="0" indent="0" algn="ctr">
              <a:spcBef>
                <a:spcPts val="0"/>
              </a:spcBef>
              <a:buNone/>
            </a:pPr>
            <a:r>
              <a:rPr lang="en-US" dirty="0" smtClean="0"/>
              <a:t>Risk </a:t>
            </a:r>
            <a:r>
              <a:rPr lang="en-US" dirty="0"/>
              <a:t>= Hazard x Exposure</a:t>
            </a:r>
          </a:p>
          <a:p>
            <a:pPr>
              <a:spcBef>
                <a:spcPts val="0"/>
              </a:spcBef>
            </a:pP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21</a:t>
            </a:fld>
            <a:endParaRPr lang="en-US"/>
          </a:p>
        </p:txBody>
      </p:sp>
    </p:spTree>
    <p:extLst>
      <p:ext uri="{BB962C8B-B14F-4D97-AF65-F5344CB8AC3E}">
        <p14:creationId xmlns:p14="http://schemas.microsoft.com/office/powerpoint/2010/main" val="9192420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2 Metrics </a:t>
            </a:r>
          </a:p>
        </p:txBody>
      </p:sp>
      <p:sp>
        <p:nvSpPr>
          <p:cNvPr id="3" name="Content Placeholder 2"/>
          <p:cNvSpPr>
            <a:spLocks noGrp="1"/>
          </p:cNvSpPr>
          <p:nvPr>
            <p:ph idx="1"/>
          </p:nvPr>
        </p:nvSpPr>
        <p:spPr>
          <a:xfrm>
            <a:off x="187691" y="1022678"/>
            <a:ext cx="8734927" cy="4525963"/>
          </a:xfrm>
        </p:spPr>
        <p:txBody>
          <a:bodyPr>
            <a:noAutofit/>
          </a:bodyPr>
          <a:lstStyle/>
          <a:p>
            <a:r>
              <a:rPr lang="en-US" sz="2400" b="1" dirty="0"/>
              <a:t>Applies to </a:t>
            </a:r>
            <a:r>
              <a:rPr lang="en-US" sz="2400" b="1" dirty="0" err="1"/>
              <a:t>Input/Output</a:t>
            </a:r>
            <a:r>
              <a:rPr lang="en-US" sz="2400" b="1" dirty="0"/>
              <a:t> Flow Sheet w/ Preliminary Processes and Unit Operations.  </a:t>
            </a:r>
            <a:r>
              <a:rPr lang="en-US" sz="2400" b="1" dirty="0" err="1"/>
              <a:t>Eg</a:t>
            </a:r>
            <a:r>
              <a:rPr lang="en-US" sz="2400" b="1" dirty="0"/>
              <a:t>. Storage Units, Reactors, </a:t>
            </a:r>
            <a:r>
              <a:rPr lang="en-US" sz="2400" b="1" dirty="0" err="1"/>
              <a:t>Seperation</a:t>
            </a:r>
            <a:r>
              <a:rPr lang="en-US" sz="2400" b="1" dirty="0"/>
              <a:t> Units, Mixers, Heaters, Piping etc.</a:t>
            </a:r>
            <a:endParaRPr lang="en-US" sz="2400" dirty="0"/>
          </a:p>
          <a:p>
            <a:r>
              <a:rPr lang="en-US" sz="2400" b="1" u="sng" dirty="0"/>
              <a:t>Environmental Release Assessment</a:t>
            </a:r>
            <a:endParaRPr lang="en-US" sz="2400" dirty="0"/>
          </a:p>
          <a:p>
            <a:pPr marL="514350" lvl="0" indent="-514350">
              <a:buFont typeface="+mj-lt"/>
              <a:buAutoNum type="arabicPeriod"/>
            </a:pPr>
            <a:r>
              <a:rPr lang="en-US" sz="2400" dirty="0"/>
              <a:t>Obtain process flow sheet and identify waste and emission streams</a:t>
            </a:r>
          </a:p>
          <a:p>
            <a:pPr marL="514350" lvl="0" indent="-514350">
              <a:buFont typeface="+mj-lt"/>
              <a:buAutoNum type="arabicPeriod"/>
            </a:pPr>
            <a:r>
              <a:rPr lang="en-US" sz="2400" dirty="0"/>
              <a:t>Determine a method to evaluate release rate at each release point.</a:t>
            </a:r>
          </a:p>
          <a:p>
            <a:pPr marL="514350" lvl="0" indent="-514350">
              <a:buFont typeface="+mj-lt"/>
              <a:buAutoNum type="arabicPeriod"/>
            </a:pPr>
            <a:r>
              <a:rPr lang="en-US" sz="2400" dirty="0"/>
              <a:t>Determine data needed</a:t>
            </a:r>
          </a:p>
          <a:p>
            <a:pPr marL="514350" lvl="0" indent="-514350">
              <a:buFont typeface="+mj-lt"/>
              <a:buAutoNum type="arabicPeriod"/>
            </a:pPr>
            <a:r>
              <a:rPr lang="en-US" sz="2400" dirty="0"/>
              <a:t>Collect data (if existing process)</a:t>
            </a:r>
          </a:p>
          <a:p>
            <a:pPr marL="514350" lvl="0" indent="-514350">
              <a:buFont typeface="+mj-lt"/>
              <a:buAutoNum type="arabicPeriod"/>
            </a:pPr>
            <a:r>
              <a:rPr lang="en-US" sz="2400" dirty="0"/>
              <a:t>Quantify release rates and frequency; media to which release occurs</a:t>
            </a:r>
          </a:p>
          <a:p>
            <a:pPr marL="514350" lvl="0" indent="-514350">
              <a:buFont typeface="+mj-lt"/>
              <a:buAutoNum type="arabicPeriod"/>
            </a:pPr>
            <a:r>
              <a:rPr lang="en-US" sz="2400" dirty="0"/>
              <a:t>Document Release Assessment, include methods and uncertainties.</a:t>
            </a:r>
          </a:p>
          <a:p>
            <a:endParaRPr lang="en-US" sz="2400" dirty="0"/>
          </a:p>
          <a:p>
            <a:endParaRPr lang="en-US" sz="2400"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22</a:t>
            </a:fld>
            <a:endParaRPr lang="en-US"/>
          </a:p>
        </p:txBody>
      </p:sp>
    </p:spTree>
    <p:extLst>
      <p:ext uri="{BB962C8B-B14F-4D97-AF65-F5344CB8AC3E}">
        <p14:creationId xmlns:p14="http://schemas.microsoft.com/office/powerpoint/2010/main" val="37874954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Potential Sources of </a:t>
            </a:r>
            <a:r>
              <a:rPr lang="en-US" dirty="0" smtClean="0"/>
              <a:t>Release</a:t>
            </a:r>
            <a:endParaRPr lang="en-US" dirty="0"/>
          </a:p>
        </p:txBody>
      </p:sp>
      <p:sp>
        <p:nvSpPr>
          <p:cNvPr id="3" name="Content Placeholder 2"/>
          <p:cNvSpPr>
            <a:spLocks noGrp="1"/>
          </p:cNvSpPr>
          <p:nvPr>
            <p:ph idx="1"/>
          </p:nvPr>
        </p:nvSpPr>
        <p:spPr>
          <a:xfrm>
            <a:off x="457200" y="1191986"/>
            <a:ext cx="8229600" cy="5529489"/>
          </a:xfrm>
        </p:spPr>
        <p:txBody>
          <a:bodyPr>
            <a:normAutofit/>
          </a:bodyPr>
          <a:lstStyle/>
          <a:p>
            <a:pPr lvl="0"/>
            <a:r>
              <a:rPr lang="en-US" dirty="0" smtClean="0"/>
              <a:t>Fugitive </a:t>
            </a:r>
            <a:r>
              <a:rPr lang="en-US" dirty="0"/>
              <a:t>Emissions – leaks from valves, pumps, fittings, sampling connections etc.</a:t>
            </a:r>
          </a:p>
          <a:p>
            <a:pPr lvl="0"/>
            <a:r>
              <a:rPr lang="en-US" dirty="0"/>
              <a:t>Venting of equipment</a:t>
            </a:r>
          </a:p>
          <a:p>
            <a:pPr lvl="0"/>
            <a:r>
              <a:rPr lang="en-US" dirty="0"/>
              <a:t>Equipment cleaning and repair</a:t>
            </a:r>
          </a:p>
          <a:p>
            <a:pPr lvl="0"/>
            <a:r>
              <a:rPr lang="en-US" dirty="0" smtClean="0"/>
              <a:t>Filling and Emptying of Transportation </a:t>
            </a:r>
            <a:r>
              <a:rPr lang="en-US" dirty="0"/>
              <a:t>Containers</a:t>
            </a:r>
          </a:p>
          <a:p>
            <a:pPr lvl="0"/>
            <a:r>
              <a:rPr lang="en-US" dirty="0"/>
              <a:t>Incomplete </a:t>
            </a:r>
            <a:r>
              <a:rPr lang="en-US" dirty="0" smtClean="0"/>
              <a:t>Separations</a:t>
            </a:r>
            <a:endParaRPr lang="en-US" dirty="0"/>
          </a:p>
          <a:p>
            <a:pPr lvl="0"/>
            <a:r>
              <a:rPr lang="en-US" dirty="0"/>
              <a:t>Does not include known releases – Vent stacks, waste water treatment </a:t>
            </a:r>
            <a:r>
              <a:rPr lang="en-US" dirty="0" smtClean="0"/>
              <a:t>facility</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23</a:t>
            </a:fld>
            <a:endParaRPr lang="en-US"/>
          </a:p>
        </p:txBody>
      </p:sp>
    </p:spTree>
    <p:extLst>
      <p:ext uri="{BB962C8B-B14F-4D97-AF65-F5344CB8AC3E}">
        <p14:creationId xmlns:p14="http://schemas.microsoft.com/office/powerpoint/2010/main" val="1316224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Potential Sources of </a:t>
            </a:r>
            <a:r>
              <a:rPr lang="en-US" dirty="0" smtClean="0"/>
              <a:t>Release</a:t>
            </a:r>
            <a:endParaRPr lang="en-US" dirty="0"/>
          </a:p>
        </p:txBody>
      </p:sp>
      <p:sp>
        <p:nvSpPr>
          <p:cNvPr id="3" name="Content Placeholder 2"/>
          <p:cNvSpPr>
            <a:spLocks noGrp="1"/>
          </p:cNvSpPr>
          <p:nvPr>
            <p:ph idx="1"/>
          </p:nvPr>
        </p:nvSpPr>
        <p:spPr>
          <a:xfrm>
            <a:off x="457200" y="1191986"/>
            <a:ext cx="8229600" cy="5529489"/>
          </a:xfrm>
        </p:spPr>
        <p:txBody>
          <a:bodyPr>
            <a:normAutofit fontScale="85000" lnSpcReduction="20000"/>
          </a:bodyPr>
          <a:lstStyle/>
          <a:p>
            <a:r>
              <a:rPr lang="en-US" dirty="0" smtClean="0"/>
              <a:t>Emissions </a:t>
            </a:r>
            <a:r>
              <a:rPr lang="en-US" dirty="0"/>
              <a:t>from Process Units and Fugitive Sources </a:t>
            </a:r>
          </a:p>
          <a:p>
            <a:pPr marL="0" indent="0">
              <a:buNone/>
            </a:pPr>
            <a:r>
              <a:rPr lang="en-US" dirty="0"/>
              <a:t>	E (mass/time) = </a:t>
            </a:r>
            <a:r>
              <a:rPr lang="en-US" dirty="0" err="1"/>
              <a:t>m</a:t>
            </a:r>
            <a:r>
              <a:rPr lang="en-US" baseline="-25000" dirty="0" err="1"/>
              <a:t>voc</a:t>
            </a:r>
            <a:r>
              <a:rPr lang="en-US" dirty="0"/>
              <a:t>*</a:t>
            </a:r>
            <a:r>
              <a:rPr lang="en-US" dirty="0" err="1"/>
              <a:t>EF</a:t>
            </a:r>
            <a:r>
              <a:rPr lang="en-US" baseline="-25000" dirty="0" err="1"/>
              <a:t>ave</a:t>
            </a:r>
            <a:r>
              <a:rPr lang="en-US" dirty="0"/>
              <a:t>*M </a:t>
            </a:r>
          </a:p>
          <a:p>
            <a:pPr marL="0" indent="0">
              <a:buNone/>
            </a:pPr>
            <a:r>
              <a:rPr lang="en-US" dirty="0"/>
              <a:t>	</a:t>
            </a:r>
            <a:r>
              <a:rPr lang="en-US" dirty="0" err="1"/>
              <a:t>M</a:t>
            </a:r>
            <a:r>
              <a:rPr lang="en-US" baseline="-25000" dirty="0" err="1"/>
              <a:t>voc</a:t>
            </a:r>
            <a:r>
              <a:rPr lang="en-US" dirty="0"/>
              <a:t> = mass fraction</a:t>
            </a:r>
          </a:p>
          <a:p>
            <a:pPr marL="0" indent="0">
              <a:buNone/>
            </a:pPr>
            <a:r>
              <a:rPr lang="en-US" dirty="0"/>
              <a:t>	</a:t>
            </a:r>
            <a:r>
              <a:rPr lang="en-US" dirty="0" err="1"/>
              <a:t>EF</a:t>
            </a:r>
            <a:r>
              <a:rPr lang="en-US" baseline="-25000" dirty="0" err="1"/>
              <a:t>ave</a:t>
            </a:r>
            <a:r>
              <a:rPr lang="en-US" dirty="0"/>
              <a:t> = Emission Factor for each unit </a:t>
            </a:r>
            <a:endParaRPr lang="en-US" dirty="0" smtClean="0"/>
          </a:p>
          <a:p>
            <a:pPr marL="0" indent="0">
              <a:buNone/>
            </a:pPr>
            <a:r>
              <a:rPr lang="en-US" dirty="0"/>
              <a:t>	</a:t>
            </a:r>
            <a:r>
              <a:rPr lang="en-US" dirty="0" smtClean="0"/>
              <a:t>	(</a:t>
            </a:r>
            <a:r>
              <a:rPr lang="en-US" dirty="0"/>
              <a:t>kg emitted / kg throughput)</a:t>
            </a:r>
          </a:p>
          <a:p>
            <a:pPr marL="0" indent="0">
              <a:buNone/>
            </a:pPr>
            <a:r>
              <a:rPr lang="en-US" dirty="0"/>
              <a:t>	M = mass flow rate</a:t>
            </a:r>
          </a:p>
          <a:p>
            <a:pPr marL="0" indent="0">
              <a:buNone/>
            </a:pPr>
            <a:r>
              <a:rPr lang="en-US" dirty="0"/>
              <a:t>	Emission factors for each specific unit and depends </a:t>
            </a:r>
            <a:r>
              <a:rPr lang="en-US" dirty="0" smtClean="0"/>
              <a:t>	on </a:t>
            </a:r>
            <a:r>
              <a:rPr lang="en-US" dirty="0"/>
              <a:t>type of fluid, valves, </a:t>
            </a:r>
            <a:r>
              <a:rPr lang="en-US" dirty="0" smtClean="0"/>
              <a:t>vents</a:t>
            </a:r>
            <a:r>
              <a:rPr lang="en-US" dirty="0"/>
              <a:t>, gasket </a:t>
            </a:r>
            <a:r>
              <a:rPr lang="en-US" dirty="0" err="1"/>
              <a:t>etc</a:t>
            </a:r>
            <a:endParaRPr lang="en-US" dirty="0"/>
          </a:p>
          <a:p>
            <a:r>
              <a:rPr lang="en-US" dirty="0"/>
              <a:t>Losses from Cleaning Drums and Tanks</a:t>
            </a:r>
          </a:p>
          <a:p>
            <a:pPr marL="0" indent="0">
              <a:buNone/>
            </a:pPr>
            <a:r>
              <a:rPr lang="en-US" dirty="0"/>
              <a:t>	Depends on size, shape, and material of tank</a:t>
            </a:r>
          </a:p>
          <a:p>
            <a:pPr marL="0" indent="0">
              <a:buNone/>
            </a:pPr>
            <a:r>
              <a:rPr lang="en-US" dirty="0"/>
              <a:t>	Depends on cleaning method and solution</a:t>
            </a:r>
          </a:p>
          <a:p>
            <a:pPr marL="0" indent="0">
              <a:buNone/>
            </a:pPr>
            <a:r>
              <a:rPr lang="en-US" dirty="0"/>
              <a:t>	Depends on the chemical properties, viscosity, </a:t>
            </a:r>
            <a:r>
              <a:rPr lang="en-US" dirty="0" smtClean="0"/>
              <a:t>	solubility </a:t>
            </a:r>
            <a:r>
              <a:rPr lang="en-US" dirty="0"/>
              <a:t>in the cleaning </a:t>
            </a:r>
            <a:r>
              <a:rPr lang="en-US" dirty="0" smtClean="0"/>
              <a:t>	solution</a:t>
            </a:r>
            <a:r>
              <a:rPr lang="en-US" dirty="0"/>
              <a:t>, volatility, etc.</a:t>
            </a:r>
          </a:p>
        </p:txBody>
      </p:sp>
      <p:sp>
        <p:nvSpPr>
          <p:cNvPr id="4" name="Slide Number Placeholder 3"/>
          <p:cNvSpPr>
            <a:spLocks noGrp="1"/>
          </p:cNvSpPr>
          <p:nvPr>
            <p:ph type="sldNum" sz="quarter" idx="12"/>
          </p:nvPr>
        </p:nvSpPr>
        <p:spPr/>
        <p:txBody>
          <a:bodyPr/>
          <a:lstStyle/>
          <a:p>
            <a:fld id="{4FB8FB81-7FDB-4650-82AA-839C4985C0F0}" type="slidenum">
              <a:rPr lang="en-US" smtClean="0"/>
              <a:pPr/>
              <a:t>24</a:t>
            </a:fld>
            <a:endParaRPr lang="en-US"/>
          </a:p>
        </p:txBody>
      </p:sp>
    </p:spTree>
    <p:extLst>
      <p:ext uri="{BB962C8B-B14F-4D97-AF65-F5344CB8AC3E}">
        <p14:creationId xmlns:p14="http://schemas.microsoft.com/office/powerpoint/2010/main" val="636856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Fugitive Emissions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Eg</a:t>
            </a:r>
            <a:r>
              <a:rPr lang="en-US" dirty="0"/>
              <a:t>. Hydrazine – Toxic, Carcinogen, Corrosive, Explosive, Toxic to aquatic species, etc.</a:t>
            </a:r>
          </a:p>
          <a:p>
            <a:r>
              <a:rPr lang="en-US" dirty="0"/>
              <a:t>1984 – US Production 30 million </a:t>
            </a:r>
            <a:r>
              <a:rPr lang="en-US" dirty="0" err="1"/>
              <a:t>ibs</a:t>
            </a:r>
            <a:endParaRPr lang="en-US" dirty="0"/>
          </a:p>
          <a:p>
            <a:r>
              <a:rPr lang="en-US" dirty="0"/>
              <a:t>2005 – Arch Chemicals awarded 20 year, $149 million for production, storage, transport</a:t>
            </a:r>
          </a:p>
          <a:p>
            <a:r>
              <a:rPr lang="en-US" dirty="0"/>
              <a:t>2000 – Annual California industrial emissions estimated at 1664 lbs released to </a:t>
            </a:r>
            <a:r>
              <a:rPr lang="en-US" dirty="0" smtClean="0"/>
              <a:t>environment</a:t>
            </a:r>
          </a:p>
          <a:p>
            <a:endParaRPr lang="en-US" dirty="0" smtClean="0"/>
          </a:p>
          <a:p>
            <a:r>
              <a:rPr lang="en-US" dirty="0" smtClean="0"/>
              <a:t>Now, Find your own example (homework)</a:t>
            </a:r>
            <a:endParaRPr lang="en-US" dirty="0"/>
          </a:p>
          <a:p>
            <a:r>
              <a:rPr lang="en-US" dirty="0" smtClean="0"/>
              <a:t>Lets Revisit the Maleic Anhydride Production</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25</a:t>
            </a:fld>
            <a:endParaRPr lang="en-US"/>
          </a:p>
        </p:txBody>
      </p:sp>
    </p:spTree>
    <p:extLst>
      <p:ext uri="{BB962C8B-B14F-4D97-AF65-F5344CB8AC3E}">
        <p14:creationId xmlns:p14="http://schemas.microsoft.com/office/powerpoint/2010/main" val="2655459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Level 2 Metrics – Benzene to MA Process Example</a:t>
            </a:r>
            <a:endParaRPr lang="en-US" dirty="0"/>
          </a:p>
        </p:txBody>
      </p:sp>
      <p:sp>
        <p:nvSpPr>
          <p:cNvPr id="3" name="Content Placeholder 2"/>
          <p:cNvSpPr>
            <a:spLocks noGrp="1"/>
          </p:cNvSpPr>
          <p:nvPr>
            <p:ph idx="1"/>
          </p:nvPr>
        </p:nvSpPr>
        <p:spPr/>
        <p:txBody>
          <a:bodyPr>
            <a:normAutofit lnSpcReduction="10000"/>
          </a:bodyPr>
          <a:lstStyle/>
          <a:p>
            <a:r>
              <a:rPr lang="en-US" dirty="0" smtClean="0"/>
              <a:t>Emissions from Process Units</a:t>
            </a:r>
          </a:p>
          <a:p>
            <a:pPr marL="514350" indent="-514350">
              <a:buFont typeface="+mj-lt"/>
              <a:buAutoNum type="arabicPeriod"/>
            </a:pPr>
            <a:r>
              <a:rPr lang="en-US" dirty="0" smtClean="0"/>
              <a:t>Storage Tanks for Benzene, Crude MA, DBP</a:t>
            </a:r>
          </a:p>
          <a:p>
            <a:pPr marL="514350" indent="-514350">
              <a:buFont typeface="+mj-lt"/>
              <a:buAutoNum type="arabicPeriod"/>
            </a:pPr>
            <a:r>
              <a:rPr lang="en-US" dirty="0" smtClean="0"/>
              <a:t>Reactor </a:t>
            </a:r>
            <a:r>
              <a:rPr lang="en-US" dirty="0" smtClean="0">
                <a:solidFill>
                  <a:srgbClr val="FF9900"/>
                </a:solidFill>
              </a:rPr>
              <a:t>(R-501)</a:t>
            </a:r>
          </a:p>
          <a:p>
            <a:pPr marL="514350" indent="-514350">
              <a:buFont typeface="+mj-lt"/>
              <a:buAutoNum type="arabicPeriod"/>
            </a:pPr>
            <a:r>
              <a:rPr lang="en-US" dirty="0" smtClean="0"/>
              <a:t>Scrubber Column  </a:t>
            </a:r>
            <a:r>
              <a:rPr lang="en-US" dirty="0" smtClean="0">
                <a:solidFill>
                  <a:srgbClr val="FF9900"/>
                </a:solidFill>
              </a:rPr>
              <a:t>(T-501)</a:t>
            </a:r>
          </a:p>
          <a:p>
            <a:pPr marL="514350" indent="-514350">
              <a:buFont typeface="+mj-lt"/>
              <a:buAutoNum type="arabicPeriod"/>
            </a:pPr>
            <a:r>
              <a:rPr lang="en-US" dirty="0" smtClean="0"/>
              <a:t>Distillation Tower  </a:t>
            </a:r>
            <a:r>
              <a:rPr lang="en-US" dirty="0" smtClean="0">
                <a:solidFill>
                  <a:srgbClr val="FF9900"/>
                </a:solidFill>
              </a:rPr>
              <a:t>(T-502)</a:t>
            </a:r>
          </a:p>
          <a:p>
            <a:pPr marL="514350" indent="-514350">
              <a:buFont typeface="+mj-lt"/>
              <a:buAutoNum type="arabicPeriod"/>
            </a:pPr>
            <a:r>
              <a:rPr lang="en-US" dirty="0" smtClean="0"/>
              <a:t>Feed Heater and Steam Boiler </a:t>
            </a:r>
            <a:r>
              <a:rPr lang="en-US" dirty="0" smtClean="0">
                <a:solidFill>
                  <a:srgbClr val="FF9900"/>
                </a:solidFill>
              </a:rPr>
              <a:t>(H-501)</a:t>
            </a:r>
          </a:p>
          <a:p>
            <a:pPr marL="514350" indent="-514350">
              <a:buFont typeface="+mj-lt"/>
              <a:buAutoNum type="arabicPeriod"/>
            </a:pPr>
            <a:r>
              <a:rPr lang="en-US" dirty="0" smtClean="0"/>
              <a:t>Fugitive Emissions from valves, pumps, heat exchangers, </a:t>
            </a:r>
            <a:r>
              <a:rPr lang="en-US" dirty="0" err="1" smtClean="0"/>
              <a:t>reboilers</a:t>
            </a:r>
            <a:r>
              <a:rPr lang="en-US" dirty="0" smtClean="0"/>
              <a:t>, etc.</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26</a:t>
            </a:fld>
            <a:endParaRPr lang="en-US"/>
          </a:p>
        </p:txBody>
      </p:sp>
    </p:spTree>
    <p:extLst>
      <p:ext uri="{BB962C8B-B14F-4D97-AF65-F5344CB8AC3E}">
        <p14:creationId xmlns:p14="http://schemas.microsoft.com/office/powerpoint/2010/main" val="2690430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Benzene to MA PFD</a:t>
            </a:r>
            <a:br>
              <a:rPr lang="en-US" dirty="0" smtClean="0"/>
            </a:br>
            <a:endParaRPr lang="en-US" sz="1600" dirty="0"/>
          </a:p>
        </p:txBody>
      </p:sp>
      <p:sp>
        <p:nvSpPr>
          <p:cNvPr id="3" name="Content Placeholder 2"/>
          <p:cNvSpPr>
            <a:spLocks noGrp="1"/>
          </p:cNvSpPr>
          <p:nvPr>
            <p:ph idx="1"/>
          </p:nvPr>
        </p:nvSpPr>
        <p:spPr/>
        <p:txBody>
          <a:bodyPr/>
          <a:lstStyle/>
          <a:p>
            <a:endParaRPr lang="en-US"/>
          </a:p>
        </p:txBody>
      </p:sp>
      <p:sp>
        <p:nvSpPr>
          <p:cNvPr id="16" name="Slide Number Placeholder 15"/>
          <p:cNvSpPr>
            <a:spLocks noGrp="1"/>
          </p:cNvSpPr>
          <p:nvPr>
            <p:ph type="sldNum" sz="quarter" idx="12"/>
          </p:nvPr>
        </p:nvSpPr>
        <p:spPr/>
        <p:txBody>
          <a:bodyPr/>
          <a:lstStyle/>
          <a:p>
            <a:fld id="{4FB8FB81-7FDB-4650-82AA-839C4985C0F0}" type="slidenum">
              <a:rPr lang="en-US" smtClean="0"/>
              <a:pPr/>
              <a:t>27</a:t>
            </a:fld>
            <a:endParaRPr lang="en-US"/>
          </a:p>
        </p:txBody>
      </p:sp>
      <p:grpSp>
        <p:nvGrpSpPr>
          <p:cNvPr id="7" name="Group 6"/>
          <p:cNvGrpSpPr/>
          <p:nvPr/>
        </p:nvGrpSpPr>
        <p:grpSpPr>
          <a:xfrm>
            <a:off x="511627" y="709210"/>
            <a:ext cx="8069037" cy="5577275"/>
            <a:chOff x="511627" y="1280725"/>
            <a:chExt cx="8069037" cy="5577275"/>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557" t="27891" r="15507" b="28902"/>
            <a:stretch/>
          </p:blipFill>
          <p:spPr bwMode="auto">
            <a:xfrm>
              <a:off x="563335" y="1280725"/>
              <a:ext cx="8017329" cy="557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iamond 3" title="1"/>
            <p:cNvSpPr/>
            <p:nvPr/>
          </p:nvSpPr>
          <p:spPr>
            <a:xfrm>
              <a:off x="1295399" y="4425043"/>
              <a:ext cx="489857" cy="489857"/>
            </a:xfrm>
            <a:prstGeom prst="diamond">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6" name="Diamond 5" title="1"/>
            <p:cNvSpPr/>
            <p:nvPr/>
          </p:nvSpPr>
          <p:spPr>
            <a:xfrm>
              <a:off x="1295399" y="3064330"/>
              <a:ext cx="489857" cy="489857"/>
            </a:xfrm>
            <a:prstGeom prst="diamond">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5" name="TextBox 4"/>
            <p:cNvSpPr txBox="1"/>
            <p:nvPr/>
          </p:nvSpPr>
          <p:spPr>
            <a:xfrm>
              <a:off x="511627" y="3723035"/>
              <a:ext cx="1273629" cy="400110"/>
            </a:xfrm>
            <a:prstGeom prst="rect">
              <a:avLst/>
            </a:prstGeom>
            <a:noFill/>
          </p:spPr>
          <p:txBody>
            <a:bodyPr wrap="square" rtlCol="0">
              <a:spAutoFit/>
            </a:bodyPr>
            <a:lstStyle/>
            <a:p>
              <a:r>
                <a:rPr lang="en-US" sz="2000" b="1" dirty="0" smtClean="0">
                  <a:solidFill>
                    <a:srgbClr val="FF0000"/>
                  </a:solidFill>
                </a:rPr>
                <a:t>Reactants</a:t>
              </a:r>
              <a:endParaRPr lang="en-US" sz="2000" b="1" dirty="0">
                <a:solidFill>
                  <a:srgbClr val="FF0000"/>
                </a:solidFill>
              </a:endParaRPr>
            </a:p>
          </p:txBody>
        </p:sp>
        <p:sp>
          <p:nvSpPr>
            <p:cNvPr id="8" name="Diamond 7" title="1"/>
            <p:cNvSpPr/>
            <p:nvPr/>
          </p:nvSpPr>
          <p:spPr>
            <a:xfrm>
              <a:off x="7445829" y="5637468"/>
              <a:ext cx="489857" cy="489857"/>
            </a:xfrm>
            <a:prstGeom prst="diamond">
              <a:avLst/>
            </a:prstGeom>
            <a:solidFill>
              <a:srgbClr val="00B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13</a:t>
              </a:r>
              <a:endParaRPr lang="en-US" dirty="0"/>
            </a:p>
          </p:txBody>
        </p:sp>
        <p:sp>
          <p:nvSpPr>
            <p:cNvPr id="10" name="Diamond 9" title="1"/>
            <p:cNvSpPr/>
            <p:nvPr/>
          </p:nvSpPr>
          <p:spPr>
            <a:xfrm>
              <a:off x="3868510" y="5751767"/>
              <a:ext cx="489857" cy="489857"/>
            </a:xfrm>
            <a:prstGeom prst="diamond">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a:t>
              </a:r>
              <a:endParaRPr lang="en-US" dirty="0"/>
            </a:p>
          </p:txBody>
        </p:sp>
        <p:sp>
          <p:nvSpPr>
            <p:cNvPr id="11" name="Diamond 10" title="1"/>
            <p:cNvSpPr/>
            <p:nvPr/>
          </p:nvSpPr>
          <p:spPr>
            <a:xfrm>
              <a:off x="5551713" y="3747467"/>
              <a:ext cx="489857" cy="489857"/>
            </a:xfrm>
            <a:prstGeom prst="diamond">
              <a:avLst/>
            </a:prstGeom>
            <a:solidFill>
              <a:srgbClr val="7030A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t>12</a:t>
              </a:r>
              <a:endParaRPr lang="en-US" dirty="0"/>
            </a:p>
          </p:txBody>
        </p:sp>
        <p:sp>
          <p:nvSpPr>
            <p:cNvPr id="12" name="TextBox 11"/>
            <p:cNvSpPr txBox="1"/>
            <p:nvPr/>
          </p:nvSpPr>
          <p:spPr>
            <a:xfrm>
              <a:off x="3769177" y="5351657"/>
              <a:ext cx="1504951" cy="400110"/>
            </a:xfrm>
            <a:prstGeom prst="rect">
              <a:avLst/>
            </a:prstGeom>
            <a:noFill/>
          </p:spPr>
          <p:txBody>
            <a:bodyPr wrap="square" rtlCol="0">
              <a:spAutoFit/>
            </a:bodyPr>
            <a:lstStyle/>
            <a:p>
              <a:r>
                <a:rPr lang="en-US" sz="2000" b="1" dirty="0" smtClean="0">
                  <a:solidFill>
                    <a:srgbClr val="00B0F0"/>
                  </a:solidFill>
                </a:rPr>
                <a:t>Conversion</a:t>
              </a:r>
              <a:endParaRPr lang="en-US" sz="2000" b="1" dirty="0">
                <a:solidFill>
                  <a:srgbClr val="00B0F0"/>
                </a:solidFill>
              </a:endParaRPr>
            </a:p>
          </p:txBody>
        </p:sp>
        <p:sp>
          <p:nvSpPr>
            <p:cNvPr id="13" name="TextBox 12"/>
            <p:cNvSpPr txBox="1"/>
            <p:nvPr/>
          </p:nvSpPr>
          <p:spPr>
            <a:xfrm>
              <a:off x="5929988" y="3923090"/>
              <a:ext cx="1273629" cy="400110"/>
            </a:xfrm>
            <a:prstGeom prst="rect">
              <a:avLst/>
            </a:prstGeom>
            <a:noFill/>
          </p:spPr>
          <p:txBody>
            <a:bodyPr wrap="square" rtlCol="0">
              <a:spAutoFit/>
            </a:bodyPr>
            <a:lstStyle/>
            <a:p>
              <a:r>
                <a:rPr lang="en-US" sz="2000" b="1" dirty="0" smtClean="0">
                  <a:solidFill>
                    <a:srgbClr val="7030A0"/>
                  </a:solidFill>
                </a:rPr>
                <a:t>Waste</a:t>
              </a:r>
              <a:endParaRPr lang="en-US" sz="2000" b="1" dirty="0">
                <a:solidFill>
                  <a:srgbClr val="7030A0"/>
                </a:solidFill>
              </a:endParaRPr>
            </a:p>
          </p:txBody>
        </p:sp>
        <p:sp>
          <p:nvSpPr>
            <p:cNvPr id="14" name="TextBox 13"/>
            <p:cNvSpPr txBox="1"/>
            <p:nvPr/>
          </p:nvSpPr>
          <p:spPr>
            <a:xfrm>
              <a:off x="7198176" y="6127325"/>
              <a:ext cx="1273629" cy="400110"/>
            </a:xfrm>
            <a:prstGeom prst="rect">
              <a:avLst/>
            </a:prstGeom>
            <a:noFill/>
          </p:spPr>
          <p:txBody>
            <a:bodyPr wrap="square" rtlCol="0">
              <a:spAutoFit/>
            </a:bodyPr>
            <a:lstStyle/>
            <a:p>
              <a:r>
                <a:rPr lang="en-US" sz="2000" b="1" dirty="0" smtClean="0">
                  <a:solidFill>
                    <a:srgbClr val="00B050"/>
                  </a:solidFill>
                </a:rPr>
                <a:t>Product</a:t>
              </a:r>
              <a:endParaRPr lang="en-US" sz="2000" b="1" dirty="0">
                <a:solidFill>
                  <a:srgbClr val="00B050"/>
                </a:solidFill>
              </a:endParaRPr>
            </a:p>
          </p:txBody>
        </p:sp>
      </p:grpSp>
      <p:sp>
        <p:nvSpPr>
          <p:cNvPr id="15" name="Rectangle 14"/>
          <p:cNvSpPr/>
          <p:nvPr/>
        </p:nvSpPr>
        <p:spPr>
          <a:xfrm>
            <a:off x="511626" y="6266278"/>
            <a:ext cx="8069037" cy="646331"/>
          </a:xfrm>
          <a:prstGeom prst="rect">
            <a:avLst/>
          </a:prstGeom>
        </p:spPr>
        <p:txBody>
          <a:bodyPr wrap="square">
            <a:spAutoFit/>
          </a:bodyPr>
          <a:lstStyle/>
          <a:p>
            <a:r>
              <a:rPr lang="en-US" b="1" dirty="0"/>
              <a:t>R.Turton, </a:t>
            </a:r>
            <a:r>
              <a:rPr lang="en-US" b="1" dirty="0" smtClean="0"/>
              <a:t>.</a:t>
            </a:r>
            <a:r>
              <a:rPr lang="en-US" b="1" dirty="0" err="1"/>
              <a:t>C.Bailie</a:t>
            </a:r>
            <a:r>
              <a:rPr lang="en-US" b="1" dirty="0"/>
              <a:t>, W.B.Whiting, and </a:t>
            </a:r>
            <a:r>
              <a:rPr lang="en-US" b="1" dirty="0" smtClean="0"/>
              <a:t>J.A.Shaeiwitz</a:t>
            </a:r>
            <a:r>
              <a:rPr lang="en-US" dirty="0" smtClean="0"/>
              <a:t>; </a:t>
            </a:r>
            <a:r>
              <a:rPr lang="en-US" dirty="0"/>
              <a:t>Analysis, Synthesis and Design of Chemical Processes, 3/E ; Prentice Hall</a:t>
            </a:r>
          </a:p>
        </p:txBody>
      </p:sp>
      <p:sp>
        <p:nvSpPr>
          <p:cNvPr id="17" name="Diamond 16" title="1"/>
          <p:cNvSpPr/>
          <p:nvPr/>
        </p:nvSpPr>
        <p:spPr>
          <a:xfrm>
            <a:off x="5306784" y="4971232"/>
            <a:ext cx="489857" cy="489857"/>
          </a:xfrm>
          <a:prstGeom prst="diamond">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smtClean="0"/>
              <a:t>11</a:t>
            </a:r>
            <a:endParaRPr lang="en-US" dirty="0"/>
          </a:p>
        </p:txBody>
      </p:sp>
      <p:sp>
        <p:nvSpPr>
          <p:cNvPr id="9" name="Rectangle 8"/>
          <p:cNvSpPr/>
          <p:nvPr/>
        </p:nvSpPr>
        <p:spPr>
          <a:xfrm>
            <a:off x="3723732" y="2937848"/>
            <a:ext cx="482854" cy="332293"/>
          </a:xfrm>
          <a:prstGeom prst="rect">
            <a:avLst/>
          </a:prstGeom>
          <a:solidFill>
            <a:srgbClr val="FF9900">
              <a:alpha val="14902"/>
            </a:srgbClr>
          </a:solid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06586" y="4192808"/>
            <a:ext cx="482854" cy="332293"/>
          </a:xfrm>
          <a:prstGeom prst="rect">
            <a:avLst/>
          </a:prstGeom>
          <a:solidFill>
            <a:srgbClr val="FF9900">
              <a:alpha val="14902"/>
            </a:srgbClr>
          </a:solid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578607" y="4499662"/>
            <a:ext cx="482854" cy="332293"/>
          </a:xfrm>
          <a:prstGeom prst="rect">
            <a:avLst/>
          </a:prstGeom>
          <a:solidFill>
            <a:srgbClr val="FF9900">
              <a:alpha val="14902"/>
            </a:srgbClr>
          </a:solid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275648" y="3896375"/>
            <a:ext cx="482854" cy="332293"/>
          </a:xfrm>
          <a:prstGeom prst="rect">
            <a:avLst/>
          </a:prstGeom>
          <a:solidFill>
            <a:srgbClr val="FF9900">
              <a:alpha val="14902"/>
            </a:srgbClr>
          </a:solid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67916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6389"/>
          </a:xfrm>
        </p:spPr>
        <p:txBody>
          <a:bodyPr>
            <a:normAutofit fontScale="90000"/>
          </a:bodyPr>
          <a:lstStyle/>
          <a:p>
            <a:r>
              <a:rPr lang="en-US" dirty="0"/>
              <a:t>Level </a:t>
            </a:r>
            <a:r>
              <a:rPr lang="en-US" dirty="0" smtClean="0"/>
              <a:t>2 Metrics – Benzene to MA</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5128" y="875900"/>
                <a:ext cx="9018872" cy="5982100"/>
              </a:xfrm>
            </p:spPr>
            <p:txBody>
              <a:bodyPr>
                <a:normAutofit fontScale="92500" lnSpcReduction="20000"/>
              </a:bodyPr>
              <a:lstStyle/>
              <a:p>
                <a:pPr marL="0" indent="0">
                  <a:buNone/>
                </a:pPr>
                <a:r>
                  <a:rPr lang="en-US" sz="3300" dirty="0" smtClean="0"/>
                  <a:t>Summary</a:t>
                </a:r>
              </a:p>
              <a:p>
                <a:r>
                  <a:rPr lang="en-US" sz="3300" dirty="0" smtClean="0"/>
                  <a:t>Emission Totals (</a:t>
                </a:r>
                <a:r>
                  <a:rPr lang="en-US" sz="3300" dirty="0" err="1" smtClean="0"/>
                  <a:t>lbm</a:t>
                </a:r>
                <a:r>
                  <a:rPr lang="en-US" sz="3300" dirty="0" smtClean="0"/>
                  <a:t> per 1000 </a:t>
                </a:r>
                <a:r>
                  <a:rPr lang="en-US" sz="3300" dirty="0" err="1" smtClean="0"/>
                  <a:t>lbm</a:t>
                </a:r>
                <a:r>
                  <a:rPr lang="en-US" sz="3300" dirty="0" smtClean="0"/>
                  <a:t> MA)</a:t>
                </a:r>
                <a:endParaRPr lang="en-US" sz="3300" dirty="0"/>
              </a:p>
              <a:p>
                <a:endParaRPr lang="en-US" sz="3300" dirty="0" smtClean="0"/>
              </a:p>
              <a:p>
                <a:endParaRPr lang="en-US" sz="1600" dirty="0" smtClean="0"/>
              </a:p>
              <a:p>
                <a:endParaRPr lang="en-US" sz="1600" dirty="0" smtClean="0"/>
              </a:p>
              <a:p>
                <a:r>
                  <a:rPr lang="en-US" sz="1600" dirty="0" smtClean="0"/>
                  <a:t>Neglecting N</a:t>
                </a:r>
                <a:r>
                  <a:rPr lang="en-US" sz="1600" baseline="-25000" dirty="0" smtClean="0"/>
                  <a:t>2</a:t>
                </a:r>
                <a:r>
                  <a:rPr lang="en-US" sz="1600" dirty="0" smtClean="0"/>
                  <a:t>, O</a:t>
                </a:r>
                <a:r>
                  <a:rPr lang="en-US" sz="1600" baseline="-25000" dirty="0" smtClean="0"/>
                  <a:t>2</a:t>
                </a:r>
                <a:r>
                  <a:rPr lang="en-US" sz="1600" dirty="0" smtClean="0"/>
                  <a:t>, H</a:t>
                </a:r>
                <a:r>
                  <a:rPr lang="en-US" sz="1600" baseline="-25000" dirty="0" smtClean="0"/>
                  <a:t>2</a:t>
                </a:r>
                <a:r>
                  <a:rPr lang="en-US" sz="1600" dirty="0" smtClean="0"/>
                  <a:t>O; Quinone and Maleic Acid are very low</a:t>
                </a:r>
              </a:p>
              <a:p>
                <a:r>
                  <a:rPr lang="en-US" sz="1600" dirty="0" smtClean="0"/>
                  <a:t>Sodium Nitrite and Sodium Nitrate are ignored</a:t>
                </a:r>
              </a:p>
              <a:p>
                <a:r>
                  <a:rPr lang="en-US" sz="3300" dirty="0" smtClean="0"/>
                  <a:t>Global Warming Potential</a:t>
                </a:r>
                <a:r>
                  <a:rPr lang="en-US" sz="2800" dirty="0" smtClean="0"/>
                  <a:t>    </a:t>
                </a:r>
                <a:r>
                  <a:rPr lang="en-US" sz="2400" dirty="0" smtClean="0"/>
                  <a:t>GWP</a:t>
                </a:r>
                <a:r>
                  <a:rPr lang="en-US" sz="2400" baseline="-25000" dirty="0" smtClean="0"/>
                  <a:t>CO2</a:t>
                </a:r>
                <a:r>
                  <a:rPr lang="en-US" sz="2400" dirty="0" smtClean="0"/>
                  <a:t>=1     </a:t>
                </a:r>
                <a:r>
                  <a:rPr lang="en-US" sz="2400" dirty="0" err="1" smtClean="0"/>
                  <a:t>GWP</a:t>
                </a:r>
                <a:r>
                  <a:rPr lang="en-US" sz="2400" baseline="-25000" dirty="0" err="1" smtClean="0"/>
                  <a:t>NOx</a:t>
                </a:r>
                <a:r>
                  <a:rPr lang="en-US" sz="2400" dirty="0" smtClean="0"/>
                  <a:t>=40 </a:t>
                </a:r>
              </a:p>
              <a:p>
                <a14:m>
                  <m:oMath xmlns:m="http://schemas.openxmlformats.org/officeDocument/2006/math">
                    <m:sSub>
                      <m:sSubPr>
                        <m:ctrlPr>
                          <a:rPr lang="en-US" sz="2800" i="1" smtClean="0">
                            <a:latin typeface="Cambria Math"/>
                          </a:rPr>
                        </m:ctrlPr>
                      </m:sSubPr>
                      <m:e>
                        <m:r>
                          <a:rPr lang="en-US" sz="2800" b="0" i="1" smtClean="0">
                            <a:latin typeface="Cambria Math" panose="02040503050406030204" pitchFamily="18" charset="0"/>
                          </a:rPr>
                          <m:t>𝐼</m:t>
                        </m:r>
                      </m:e>
                      <m:sub>
                        <m:r>
                          <a:rPr lang="en-US" sz="2800" b="0" i="1" smtClean="0">
                            <a:latin typeface="Cambria Math" panose="02040503050406030204" pitchFamily="18" charset="0"/>
                          </a:rPr>
                          <m:t>𝐺𝑊</m:t>
                        </m:r>
                      </m:sub>
                    </m:sSub>
                    <m:r>
                      <a:rPr lang="en-US" sz="2800" b="0" i="1" smtClean="0">
                        <a:latin typeface="Cambria Math" panose="02040503050406030204" pitchFamily="18" charset="0"/>
                      </a:rPr>
                      <m:t>=</m:t>
                    </m:r>
                    <m:d>
                      <m:dPr>
                        <m:ctrlPr>
                          <a:rPr lang="en-US" sz="2800" b="0" i="1" smtClean="0">
                            <a:latin typeface="Cambria Math"/>
                          </a:rPr>
                        </m:ctrlPr>
                      </m:dPr>
                      <m:e>
                        <m:r>
                          <a:rPr lang="en-US" sz="2800" b="0" i="1" smtClean="0">
                            <a:latin typeface="Cambria Math" panose="02040503050406030204" pitchFamily="18" charset="0"/>
                          </a:rPr>
                          <m:t>1</m:t>
                        </m:r>
                      </m:e>
                    </m:d>
                    <m:d>
                      <m:dPr>
                        <m:ctrlPr>
                          <a:rPr lang="en-US" sz="2800" b="0" i="1" smtClean="0">
                            <a:latin typeface="Cambria Math"/>
                          </a:rPr>
                        </m:ctrlPr>
                      </m:dPr>
                      <m:e>
                        <m:r>
                          <a:rPr lang="en-US" sz="2800" b="0" i="1" smtClean="0">
                            <a:latin typeface="Cambria Math" panose="02040503050406030204" pitchFamily="18" charset="0"/>
                          </a:rPr>
                          <m:t>4917</m:t>
                        </m:r>
                        <m:r>
                          <a:rPr lang="en-US" sz="2800" b="0" i="1" smtClean="0">
                            <a:latin typeface="Cambria Math" panose="02040503050406030204" pitchFamily="18" charset="0"/>
                          </a:rPr>
                          <m:t>𝑙𝑏𝑚</m:t>
                        </m:r>
                      </m:e>
                    </m:d>
                    <m:r>
                      <a:rPr lang="en-US" sz="2800" b="0" i="0" smtClean="0">
                        <a:latin typeface="Cambria Math" panose="02040503050406030204" pitchFamily="18" charset="0"/>
                      </a:rPr>
                      <m:t>+</m:t>
                    </m:r>
                    <m:d>
                      <m:dPr>
                        <m:ctrlPr>
                          <a:rPr lang="en-US" sz="2800" i="1">
                            <a:latin typeface="Cambria Math"/>
                          </a:rPr>
                        </m:ctrlPr>
                      </m:dPr>
                      <m:e>
                        <m:r>
                          <a:rPr lang="en-US" sz="2800" b="0" i="1" smtClean="0">
                            <a:latin typeface="Cambria Math" panose="02040503050406030204" pitchFamily="18" charset="0"/>
                          </a:rPr>
                          <m:t>40</m:t>
                        </m:r>
                      </m:e>
                    </m:d>
                    <m:d>
                      <m:dPr>
                        <m:ctrlPr>
                          <a:rPr lang="en-US" sz="2800" i="1">
                            <a:latin typeface="Cambria Math"/>
                          </a:rPr>
                        </m:ctrlPr>
                      </m:dPr>
                      <m:e>
                        <m:r>
                          <a:rPr lang="en-US" sz="2800" b="0" i="1" smtClean="0">
                            <a:latin typeface="Cambria Math" panose="02040503050406030204" pitchFamily="18" charset="0"/>
                          </a:rPr>
                          <m:t>.504</m:t>
                        </m:r>
                        <m:r>
                          <a:rPr lang="en-US" sz="2800" i="1">
                            <a:latin typeface="Cambria Math" panose="02040503050406030204" pitchFamily="18" charset="0"/>
                          </a:rPr>
                          <m:t>𝑙𝑏𝑚</m:t>
                        </m:r>
                      </m:e>
                    </m:d>
                  </m:oMath>
                </a14:m>
                <a:r>
                  <a:rPr lang="en-US" sz="2800" dirty="0" smtClean="0"/>
                  <a:t>+ </a:t>
                </a:r>
                <a14:m>
                  <m:oMath xmlns:m="http://schemas.openxmlformats.org/officeDocument/2006/math">
                    <m:d>
                      <m:dPr>
                        <m:ctrlPr>
                          <a:rPr lang="en-US" sz="2800" i="1" smtClean="0">
                            <a:solidFill>
                              <a:srgbClr val="4C20EC"/>
                            </a:solidFill>
                            <a:latin typeface="Cambria Math"/>
                          </a:rPr>
                        </m:ctrlPr>
                      </m:dPr>
                      <m:e>
                        <m:r>
                          <a:rPr lang="en-US" sz="2800" b="0" i="1" smtClean="0">
                            <a:solidFill>
                              <a:srgbClr val="4C20EC"/>
                            </a:solidFill>
                            <a:latin typeface="Cambria Math" panose="02040503050406030204" pitchFamily="18" charset="0"/>
                          </a:rPr>
                          <m:t>4</m:t>
                        </m:r>
                      </m:e>
                    </m:d>
                    <m:d>
                      <m:dPr>
                        <m:ctrlPr>
                          <a:rPr lang="en-US" sz="2800" i="1" smtClean="0">
                            <a:solidFill>
                              <a:srgbClr val="4C20EC"/>
                            </a:solidFill>
                            <a:latin typeface="Cambria Math"/>
                          </a:rPr>
                        </m:ctrlPr>
                      </m:dPr>
                      <m:e>
                        <m:box>
                          <m:boxPr>
                            <m:ctrlPr>
                              <a:rPr lang="en-US" sz="2800" i="1" smtClean="0">
                                <a:solidFill>
                                  <a:srgbClr val="4C20EC"/>
                                </a:solidFill>
                                <a:latin typeface="Cambria Math"/>
                              </a:rPr>
                            </m:ctrlPr>
                          </m:boxPr>
                          <m:e>
                            <m:argPr>
                              <m:argSz m:val="-1"/>
                            </m:argPr>
                            <m:f>
                              <m:fPr>
                                <m:ctrlPr>
                                  <a:rPr lang="en-US" sz="2800" i="1" smtClean="0">
                                    <a:solidFill>
                                      <a:srgbClr val="4C20EC"/>
                                    </a:solidFill>
                                    <a:latin typeface="Cambria Math"/>
                                  </a:rPr>
                                </m:ctrlPr>
                              </m:fPr>
                              <m:num>
                                <m:r>
                                  <a:rPr lang="en-US" sz="2800" b="0" i="1" smtClean="0">
                                    <a:solidFill>
                                      <a:srgbClr val="4C20EC"/>
                                    </a:solidFill>
                                    <a:latin typeface="Cambria Math" panose="02040503050406030204" pitchFamily="18" charset="0"/>
                                  </a:rPr>
                                  <m:t>44</m:t>
                                </m:r>
                              </m:num>
                              <m:den>
                                <m:r>
                                  <a:rPr lang="en-US" sz="2800" b="0" i="1" smtClean="0">
                                    <a:solidFill>
                                      <a:srgbClr val="4C20EC"/>
                                    </a:solidFill>
                                    <a:latin typeface="Cambria Math" panose="02040503050406030204" pitchFamily="18" charset="0"/>
                                  </a:rPr>
                                  <m:t>98</m:t>
                                </m:r>
                              </m:den>
                            </m:f>
                          </m:e>
                        </m:box>
                      </m:e>
                    </m:d>
                    <m:d>
                      <m:dPr>
                        <m:ctrlPr>
                          <a:rPr lang="en-US" sz="2800" i="1">
                            <a:solidFill>
                              <a:srgbClr val="4C20EC"/>
                            </a:solidFill>
                            <a:latin typeface="Cambria Math"/>
                          </a:rPr>
                        </m:ctrlPr>
                      </m:dPr>
                      <m:e>
                        <m:r>
                          <a:rPr lang="en-US" sz="2800" b="0" i="1" smtClean="0">
                            <a:solidFill>
                              <a:srgbClr val="4C20EC"/>
                            </a:solidFill>
                            <a:latin typeface="Cambria Math" panose="02040503050406030204" pitchFamily="18" charset="0"/>
                          </a:rPr>
                          <m:t>3.97</m:t>
                        </m:r>
                        <m:r>
                          <a:rPr lang="en-US" sz="2800" i="1">
                            <a:solidFill>
                              <a:srgbClr val="4C20EC"/>
                            </a:solidFill>
                            <a:latin typeface="Cambria Math" panose="02040503050406030204" pitchFamily="18" charset="0"/>
                          </a:rPr>
                          <m:t>𝑙𝑏𝑚</m:t>
                        </m:r>
                      </m:e>
                    </m:d>
                  </m:oMath>
                </a14:m>
                <a:r>
                  <a:rPr lang="en-US" sz="2800" dirty="0" smtClean="0">
                    <a:solidFill>
                      <a:srgbClr val="4C20EC"/>
                    </a:solidFill>
                  </a:rPr>
                  <a:t>+</a:t>
                </a:r>
                <a14:m>
                  <m:oMath xmlns:m="http://schemas.openxmlformats.org/officeDocument/2006/math">
                    <m:d>
                      <m:dPr>
                        <m:ctrlPr>
                          <a:rPr lang="en-US" sz="2800" i="1">
                            <a:solidFill>
                              <a:srgbClr val="4C20EC"/>
                            </a:solidFill>
                            <a:latin typeface="Cambria Math"/>
                          </a:rPr>
                        </m:ctrlPr>
                      </m:dPr>
                      <m:e>
                        <m:r>
                          <a:rPr lang="en-US" sz="2800" b="0" i="1" smtClean="0">
                            <a:solidFill>
                              <a:srgbClr val="4C20EC"/>
                            </a:solidFill>
                            <a:latin typeface="Cambria Math" panose="02040503050406030204" pitchFamily="18" charset="0"/>
                          </a:rPr>
                          <m:t>6</m:t>
                        </m:r>
                      </m:e>
                    </m:d>
                    <m:d>
                      <m:dPr>
                        <m:ctrlPr>
                          <a:rPr lang="en-US" sz="2800" i="1">
                            <a:solidFill>
                              <a:srgbClr val="4C20EC"/>
                            </a:solidFill>
                            <a:latin typeface="Cambria Math"/>
                          </a:rPr>
                        </m:ctrlPr>
                      </m:dPr>
                      <m:e>
                        <m:box>
                          <m:boxPr>
                            <m:ctrlPr>
                              <a:rPr lang="en-US" sz="2800" i="1">
                                <a:solidFill>
                                  <a:srgbClr val="4C20EC"/>
                                </a:solidFill>
                                <a:latin typeface="Cambria Math"/>
                              </a:rPr>
                            </m:ctrlPr>
                          </m:boxPr>
                          <m:e>
                            <m:argPr>
                              <m:argSz m:val="-1"/>
                            </m:argPr>
                            <m:f>
                              <m:fPr>
                                <m:ctrlPr>
                                  <a:rPr lang="en-US" sz="2800" i="1">
                                    <a:solidFill>
                                      <a:srgbClr val="4C20EC"/>
                                    </a:solidFill>
                                    <a:latin typeface="Cambria Math"/>
                                  </a:rPr>
                                </m:ctrlPr>
                              </m:fPr>
                              <m:num>
                                <m:r>
                                  <a:rPr lang="en-US" sz="2800" i="1">
                                    <a:solidFill>
                                      <a:srgbClr val="4C20EC"/>
                                    </a:solidFill>
                                    <a:latin typeface="Cambria Math" panose="02040503050406030204" pitchFamily="18" charset="0"/>
                                  </a:rPr>
                                  <m:t>44</m:t>
                                </m:r>
                              </m:num>
                              <m:den>
                                <m:r>
                                  <a:rPr lang="en-US" sz="2800" b="0" i="1" smtClean="0">
                                    <a:solidFill>
                                      <a:srgbClr val="4C20EC"/>
                                    </a:solidFill>
                                    <a:latin typeface="Cambria Math" panose="02040503050406030204" pitchFamily="18" charset="0"/>
                                  </a:rPr>
                                  <m:t>7</m:t>
                                </m:r>
                                <m:r>
                                  <a:rPr lang="en-US" sz="2800" i="1">
                                    <a:solidFill>
                                      <a:srgbClr val="4C20EC"/>
                                    </a:solidFill>
                                    <a:latin typeface="Cambria Math" panose="02040503050406030204" pitchFamily="18" charset="0"/>
                                  </a:rPr>
                                  <m:t>8</m:t>
                                </m:r>
                              </m:den>
                            </m:f>
                          </m:e>
                        </m:box>
                      </m:e>
                    </m:d>
                    <m:d>
                      <m:dPr>
                        <m:ctrlPr>
                          <a:rPr lang="en-US" sz="2800" i="1">
                            <a:solidFill>
                              <a:srgbClr val="4C20EC"/>
                            </a:solidFill>
                            <a:latin typeface="Cambria Math"/>
                          </a:rPr>
                        </m:ctrlPr>
                      </m:dPr>
                      <m:e>
                        <m:r>
                          <a:rPr lang="en-US" sz="2800" b="0" i="1" smtClean="0">
                            <a:solidFill>
                              <a:srgbClr val="4C20EC"/>
                            </a:solidFill>
                            <a:latin typeface="Cambria Math" panose="02040503050406030204" pitchFamily="18" charset="0"/>
                          </a:rPr>
                          <m:t>0.3</m:t>
                        </m:r>
                        <m:r>
                          <a:rPr lang="en-US" sz="2800" b="0" i="1" smtClean="0">
                            <a:solidFill>
                              <a:srgbClr val="4C20EC"/>
                            </a:solidFill>
                            <a:latin typeface="Cambria Math" panose="02040503050406030204" pitchFamily="18" charset="0"/>
                          </a:rPr>
                          <m:t>𝑙𝑏𝑚</m:t>
                        </m:r>
                      </m:e>
                    </m:d>
                  </m:oMath>
                </a14:m>
                <a:r>
                  <a:rPr lang="en-US" sz="2800" dirty="0" smtClean="0">
                    <a:solidFill>
                      <a:srgbClr val="4C20EC"/>
                    </a:solidFill>
                  </a:rPr>
                  <a:t>+</a:t>
                </a:r>
                <a14:m>
                  <m:oMath xmlns:m="http://schemas.openxmlformats.org/officeDocument/2006/math">
                    <m:d>
                      <m:dPr>
                        <m:ctrlPr>
                          <a:rPr lang="en-US" sz="2800" i="1">
                            <a:solidFill>
                              <a:srgbClr val="4C20EC"/>
                            </a:solidFill>
                            <a:latin typeface="Cambria Math"/>
                          </a:rPr>
                        </m:ctrlPr>
                      </m:dPr>
                      <m:e>
                        <m:r>
                          <a:rPr lang="en-US" sz="2800" b="0" i="1" smtClean="0">
                            <a:solidFill>
                              <a:srgbClr val="4C20EC"/>
                            </a:solidFill>
                            <a:latin typeface="Cambria Math" panose="02040503050406030204" pitchFamily="18" charset="0"/>
                          </a:rPr>
                          <m:t>16</m:t>
                        </m:r>
                      </m:e>
                    </m:d>
                    <m:d>
                      <m:dPr>
                        <m:ctrlPr>
                          <a:rPr lang="en-US" sz="2800" i="1">
                            <a:solidFill>
                              <a:srgbClr val="4C20EC"/>
                            </a:solidFill>
                            <a:latin typeface="Cambria Math"/>
                          </a:rPr>
                        </m:ctrlPr>
                      </m:dPr>
                      <m:e>
                        <m:box>
                          <m:boxPr>
                            <m:ctrlPr>
                              <a:rPr lang="en-US" sz="2800" i="1">
                                <a:solidFill>
                                  <a:srgbClr val="4C20EC"/>
                                </a:solidFill>
                                <a:latin typeface="Cambria Math"/>
                              </a:rPr>
                            </m:ctrlPr>
                          </m:boxPr>
                          <m:e>
                            <m:argPr>
                              <m:argSz m:val="-1"/>
                            </m:argPr>
                            <m:f>
                              <m:fPr>
                                <m:ctrlPr>
                                  <a:rPr lang="en-US" sz="2800" i="1">
                                    <a:solidFill>
                                      <a:srgbClr val="4C20EC"/>
                                    </a:solidFill>
                                    <a:latin typeface="Cambria Math"/>
                                  </a:rPr>
                                </m:ctrlPr>
                              </m:fPr>
                              <m:num>
                                <m:r>
                                  <a:rPr lang="en-US" sz="2800" i="1">
                                    <a:solidFill>
                                      <a:srgbClr val="4C20EC"/>
                                    </a:solidFill>
                                    <a:latin typeface="Cambria Math" panose="02040503050406030204" pitchFamily="18" charset="0"/>
                                  </a:rPr>
                                  <m:t>44</m:t>
                                </m:r>
                              </m:num>
                              <m:den>
                                <m:r>
                                  <a:rPr lang="en-US" sz="2800" b="0" i="1" smtClean="0">
                                    <a:solidFill>
                                      <a:srgbClr val="4C20EC"/>
                                    </a:solidFill>
                                    <a:latin typeface="Cambria Math" panose="02040503050406030204" pitchFamily="18" charset="0"/>
                                  </a:rPr>
                                  <m:t>278</m:t>
                                </m:r>
                              </m:den>
                            </m:f>
                          </m:e>
                        </m:box>
                      </m:e>
                    </m:d>
                    <m:d>
                      <m:dPr>
                        <m:ctrlPr>
                          <a:rPr lang="en-US" sz="2800" i="1">
                            <a:solidFill>
                              <a:srgbClr val="4C20EC"/>
                            </a:solidFill>
                            <a:latin typeface="Cambria Math"/>
                          </a:rPr>
                        </m:ctrlPr>
                      </m:dPr>
                      <m:e>
                        <m:r>
                          <a:rPr lang="en-US" sz="2800" b="0" i="1" smtClean="0">
                            <a:solidFill>
                              <a:srgbClr val="4C20EC"/>
                            </a:solidFill>
                            <a:latin typeface="Cambria Math" panose="02040503050406030204" pitchFamily="18" charset="0"/>
                          </a:rPr>
                          <m:t>11.3</m:t>
                        </m:r>
                        <m:r>
                          <a:rPr lang="en-US" sz="2800" i="1">
                            <a:solidFill>
                              <a:srgbClr val="4C20EC"/>
                            </a:solidFill>
                            <a:latin typeface="Cambria Math" panose="02040503050406030204" pitchFamily="18" charset="0"/>
                          </a:rPr>
                          <m:t>𝑙𝑏𝑚</m:t>
                        </m:r>
                      </m:e>
                    </m:d>
                  </m:oMath>
                </a14:m>
                <a:endParaRPr lang="en-US" sz="2800" dirty="0" smtClean="0">
                  <a:solidFill>
                    <a:srgbClr val="4C20EC"/>
                  </a:solidFill>
                </a:endParaRPr>
              </a:p>
              <a:p>
                <a14:m>
                  <m:oMath xmlns:m="http://schemas.openxmlformats.org/officeDocument/2006/math">
                    <m:sSub>
                      <m:sSubPr>
                        <m:ctrlPr>
                          <a:rPr lang="en-US" sz="3000" i="1">
                            <a:latin typeface="Cambria Math"/>
                          </a:rPr>
                        </m:ctrlPr>
                      </m:sSubPr>
                      <m:e>
                        <m:r>
                          <a:rPr lang="en-US" sz="3000" i="1">
                            <a:latin typeface="Cambria Math" panose="02040503050406030204" pitchFamily="18" charset="0"/>
                          </a:rPr>
                          <m:t>𝐼</m:t>
                        </m:r>
                      </m:e>
                      <m:sub>
                        <m:r>
                          <a:rPr lang="en-US" sz="3000" i="1">
                            <a:latin typeface="Cambria Math" panose="02040503050406030204" pitchFamily="18" charset="0"/>
                          </a:rPr>
                          <m:t>𝐺𝑊</m:t>
                        </m:r>
                      </m:sub>
                    </m:sSub>
                    <m:r>
                      <a:rPr lang="en-US" sz="3000" b="0" i="1" smtClean="0">
                        <a:latin typeface="Cambria Math" panose="02040503050406030204" pitchFamily="18" charset="0"/>
                      </a:rPr>
                      <m:t>=4973 </m:t>
                    </m:r>
                    <m:box>
                      <m:boxPr>
                        <m:ctrlPr>
                          <a:rPr lang="en-US" sz="3000" b="0" i="1" smtClean="0">
                            <a:latin typeface="Cambria Math"/>
                          </a:rPr>
                        </m:ctrlPr>
                      </m:boxPr>
                      <m:e>
                        <m:argPr>
                          <m:argSz m:val="-1"/>
                        </m:argPr>
                        <m:f>
                          <m:fPr>
                            <m:ctrlPr>
                              <a:rPr lang="en-US" sz="3000" b="0" i="1" smtClean="0">
                                <a:latin typeface="Cambria Math"/>
                              </a:rPr>
                            </m:ctrlPr>
                          </m:fPr>
                          <m:num>
                            <m:r>
                              <a:rPr lang="en-US" sz="3000" b="0" i="1" smtClean="0">
                                <a:latin typeface="Cambria Math" panose="02040503050406030204" pitchFamily="18" charset="0"/>
                              </a:rPr>
                              <m:t>𝑙𝑏𝑚</m:t>
                            </m:r>
                            <m:r>
                              <a:rPr lang="en-US" sz="3000" b="0" i="1" smtClean="0">
                                <a:latin typeface="Cambria Math" panose="02040503050406030204" pitchFamily="18" charset="0"/>
                              </a:rPr>
                              <m:t> </m:t>
                            </m:r>
                            <m:r>
                              <a:rPr lang="en-US" sz="3000" b="0" i="1" smtClean="0">
                                <a:latin typeface="Cambria Math" panose="02040503050406030204" pitchFamily="18" charset="0"/>
                              </a:rPr>
                              <m:t>𝐶𝑂</m:t>
                            </m:r>
                            <m:r>
                              <a:rPr lang="en-US" sz="3000" b="0" i="1" smtClean="0">
                                <a:latin typeface="Cambria Math" panose="02040503050406030204" pitchFamily="18" charset="0"/>
                              </a:rPr>
                              <m:t>2 </m:t>
                            </m:r>
                            <m:r>
                              <a:rPr lang="en-US" sz="3000" b="0" i="1" smtClean="0">
                                <a:latin typeface="Cambria Math" panose="02040503050406030204" pitchFamily="18" charset="0"/>
                              </a:rPr>
                              <m:t>𝐸𝑞</m:t>
                            </m:r>
                            <m:r>
                              <a:rPr lang="en-US" sz="3000" b="0" i="1" smtClean="0">
                                <a:latin typeface="Cambria Math" panose="02040503050406030204" pitchFamily="18" charset="0"/>
                              </a:rPr>
                              <m:t>.</m:t>
                            </m:r>
                          </m:num>
                          <m:den>
                            <m:r>
                              <a:rPr lang="en-US" sz="3000" b="0" i="1" smtClean="0">
                                <a:latin typeface="Cambria Math" panose="02040503050406030204" pitchFamily="18" charset="0"/>
                              </a:rPr>
                              <m:t>1000 </m:t>
                            </m:r>
                            <m:r>
                              <a:rPr lang="en-US" sz="3000" b="0" i="1" smtClean="0">
                                <a:latin typeface="Cambria Math" panose="02040503050406030204" pitchFamily="18" charset="0"/>
                              </a:rPr>
                              <m:t>𝑙𝑏𝑚</m:t>
                            </m:r>
                            <m:r>
                              <a:rPr lang="en-US" sz="3000" b="0" i="1" smtClean="0">
                                <a:latin typeface="Cambria Math" panose="02040503050406030204" pitchFamily="18" charset="0"/>
                              </a:rPr>
                              <m:t> </m:t>
                            </m:r>
                            <m:r>
                              <a:rPr lang="en-US" sz="3000" b="0" i="1" smtClean="0">
                                <a:latin typeface="Cambria Math" panose="02040503050406030204" pitchFamily="18" charset="0"/>
                              </a:rPr>
                              <m:t>𝑀𝐴</m:t>
                            </m:r>
                          </m:den>
                        </m:f>
                      </m:e>
                    </m:box>
                  </m:oMath>
                </a14:m>
                <a:r>
                  <a:rPr lang="en-US" sz="3300" dirty="0" smtClean="0"/>
                  <a:t> </a:t>
                </a:r>
              </a:p>
              <a:p>
                <a:r>
                  <a:rPr lang="en-US" sz="3300" dirty="0" smtClean="0"/>
                  <a:t>Acid Rain Potential</a:t>
                </a:r>
              </a:p>
              <a:p>
                <a14:m>
                  <m:oMath xmlns:m="http://schemas.openxmlformats.org/officeDocument/2006/math">
                    <m:sSub>
                      <m:sSubPr>
                        <m:ctrlPr>
                          <a:rPr lang="en-US" sz="2800" i="1">
                            <a:latin typeface="Cambria Math"/>
                          </a:rPr>
                        </m:ctrlPr>
                      </m:sSubPr>
                      <m:e>
                        <m:r>
                          <a:rPr lang="en-US" sz="2800" i="1">
                            <a:latin typeface="Cambria Math" panose="02040503050406030204" pitchFamily="18" charset="0"/>
                          </a:rPr>
                          <m:t>𝐼</m:t>
                        </m:r>
                      </m:e>
                      <m:sub>
                        <m:r>
                          <a:rPr lang="en-US" sz="2800" b="0" i="1" smtClean="0">
                            <a:latin typeface="Cambria Math" panose="02040503050406030204" pitchFamily="18" charset="0"/>
                          </a:rPr>
                          <m:t>𝐴𝑅</m:t>
                        </m:r>
                      </m:sub>
                    </m:sSub>
                    <m:r>
                      <a:rPr lang="en-US" sz="2800" i="1">
                        <a:latin typeface="Cambria Math" panose="02040503050406030204" pitchFamily="18" charset="0"/>
                      </a:rPr>
                      <m:t>=</m:t>
                    </m:r>
                    <m:sSub>
                      <m:sSubPr>
                        <m:ctrlPr>
                          <a:rPr lang="en-US" sz="2800" i="1" smtClean="0">
                            <a:latin typeface="Cambria Math"/>
                          </a:rPr>
                        </m:ctrlPr>
                      </m:sSubPr>
                      <m:e>
                        <m:d>
                          <m:dPr>
                            <m:ctrlPr>
                              <a:rPr lang="en-US" sz="2800" i="1">
                                <a:latin typeface="Cambria Math"/>
                              </a:rPr>
                            </m:ctrlPr>
                          </m:dPr>
                          <m:e>
                            <m:r>
                              <a:rPr lang="en-US" sz="2800" i="1">
                                <a:latin typeface="Cambria Math" panose="02040503050406030204" pitchFamily="18" charset="0"/>
                              </a:rPr>
                              <m:t>1</m:t>
                            </m:r>
                          </m:e>
                        </m:d>
                      </m:e>
                      <m:sub>
                        <m:r>
                          <a:rPr lang="en-US" sz="2800" b="0" i="1" smtClean="0">
                            <a:latin typeface="Cambria Math" panose="02040503050406030204" pitchFamily="18" charset="0"/>
                          </a:rPr>
                          <m:t>𝑆𝑂</m:t>
                        </m:r>
                        <m:r>
                          <a:rPr lang="en-US" sz="2800" b="0" i="1" smtClean="0">
                            <a:latin typeface="Cambria Math" panose="02040503050406030204" pitchFamily="18" charset="0"/>
                          </a:rPr>
                          <m:t>2</m:t>
                        </m:r>
                      </m:sub>
                    </m:sSub>
                    <m:d>
                      <m:dPr>
                        <m:ctrlPr>
                          <a:rPr lang="en-US" sz="2800" i="1">
                            <a:latin typeface="Cambria Math"/>
                          </a:rPr>
                        </m:ctrlPr>
                      </m:dPr>
                      <m:e>
                        <m:r>
                          <a:rPr lang="en-US" sz="2800" b="0" i="1" smtClean="0">
                            <a:latin typeface="Cambria Math" panose="02040503050406030204" pitchFamily="18" charset="0"/>
                          </a:rPr>
                          <m:t>0.003</m:t>
                        </m:r>
                      </m:e>
                    </m:d>
                    <m:r>
                      <a:rPr lang="en-US" sz="2800">
                        <a:latin typeface="Cambria Math" panose="02040503050406030204" pitchFamily="18" charset="0"/>
                      </a:rPr>
                      <m:t>+</m:t>
                    </m:r>
                    <m:sSub>
                      <m:sSubPr>
                        <m:ctrlPr>
                          <a:rPr lang="en-US" sz="2800" i="1">
                            <a:latin typeface="Cambria Math"/>
                          </a:rPr>
                        </m:ctrlPr>
                      </m:sSubPr>
                      <m:e>
                        <m:d>
                          <m:dPr>
                            <m:ctrlPr>
                              <a:rPr lang="en-US" sz="2800" i="1">
                                <a:latin typeface="Cambria Math"/>
                              </a:rPr>
                            </m:ctrlPr>
                          </m:dPr>
                          <m:e>
                            <m:r>
                              <a:rPr lang="en-US" sz="2800" b="0" i="1" smtClean="0">
                                <a:latin typeface="Cambria Math" panose="02040503050406030204" pitchFamily="18" charset="0"/>
                              </a:rPr>
                              <m:t>0.7</m:t>
                            </m:r>
                          </m:e>
                        </m:d>
                      </m:e>
                      <m:sub>
                        <m:r>
                          <a:rPr lang="en-US" sz="2800" b="0" i="1" smtClean="0">
                            <a:latin typeface="Cambria Math" panose="02040503050406030204" pitchFamily="18" charset="0"/>
                          </a:rPr>
                          <m:t>𝑁𝑂𝑥</m:t>
                        </m:r>
                      </m:sub>
                    </m:sSub>
                    <m:d>
                      <m:dPr>
                        <m:ctrlPr>
                          <a:rPr lang="en-US" sz="2800" i="1">
                            <a:latin typeface="Cambria Math"/>
                          </a:rPr>
                        </m:ctrlPr>
                      </m:dPr>
                      <m:e>
                        <m:r>
                          <a:rPr lang="en-US" sz="2800" i="1">
                            <a:latin typeface="Cambria Math" panose="02040503050406030204" pitchFamily="18" charset="0"/>
                          </a:rPr>
                          <m:t>.504</m:t>
                        </m:r>
                      </m:e>
                    </m:d>
                    <m:r>
                      <a:rPr lang="en-US" sz="2800" b="0" i="1" smtClean="0">
                        <a:latin typeface="Cambria Math" panose="02040503050406030204" pitchFamily="18" charset="0"/>
                      </a:rPr>
                      <m:t>=0.356</m:t>
                    </m:r>
                    <m:box>
                      <m:boxPr>
                        <m:ctrlPr>
                          <a:rPr lang="en-US" sz="2800" i="1" smtClean="0">
                            <a:latin typeface="Cambria Math"/>
                          </a:rPr>
                        </m:ctrlPr>
                      </m:boxPr>
                      <m:e>
                        <m:argPr>
                          <m:argSz m:val="-1"/>
                        </m:argPr>
                        <m:f>
                          <m:fPr>
                            <m:ctrlPr>
                              <a:rPr lang="en-US" sz="2800" i="1">
                                <a:latin typeface="Cambria Math"/>
                              </a:rPr>
                            </m:ctrlPr>
                          </m:fPr>
                          <m:num>
                            <m:r>
                              <a:rPr lang="en-US" sz="2800" i="1">
                                <a:latin typeface="Cambria Math" panose="02040503050406030204" pitchFamily="18" charset="0"/>
                              </a:rPr>
                              <m:t>𝑙𝑏𝑚</m:t>
                            </m:r>
                            <m:r>
                              <a:rPr lang="en-US" sz="2800" i="1">
                                <a:latin typeface="Cambria Math" panose="02040503050406030204" pitchFamily="18" charset="0"/>
                              </a:rPr>
                              <m:t> </m:t>
                            </m:r>
                            <m:r>
                              <a:rPr lang="en-US" sz="2800" b="0" i="1" smtClean="0">
                                <a:latin typeface="Cambria Math" panose="02040503050406030204" pitchFamily="18" charset="0"/>
                              </a:rPr>
                              <m:t>𝑆</m:t>
                            </m:r>
                            <m:r>
                              <a:rPr lang="en-US" sz="2800" i="1">
                                <a:latin typeface="Cambria Math" panose="02040503050406030204" pitchFamily="18" charset="0"/>
                              </a:rPr>
                              <m:t>𝑂</m:t>
                            </m:r>
                            <m:r>
                              <a:rPr lang="en-US" sz="2800" i="1">
                                <a:latin typeface="Cambria Math" panose="02040503050406030204" pitchFamily="18" charset="0"/>
                              </a:rPr>
                              <m:t>2 </m:t>
                            </m:r>
                            <m:r>
                              <a:rPr lang="en-US" sz="2800" i="1">
                                <a:latin typeface="Cambria Math" panose="02040503050406030204" pitchFamily="18" charset="0"/>
                              </a:rPr>
                              <m:t>𝐸𝑞</m:t>
                            </m:r>
                            <m:r>
                              <a:rPr lang="en-US" sz="2800" i="1">
                                <a:latin typeface="Cambria Math" panose="02040503050406030204" pitchFamily="18" charset="0"/>
                              </a:rPr>
                              <m:t>.</m:t>
                            </m:r>
                          </m:num>
                          <m:den>
                            <m:r>
                              <a:rPr lang="en-US" sz="2800" i="1">
                                <a:latin typeface="Cambria Math" panose="02040503050406030204" pitchFamily="18" charset="0"/>
                              </a:rPr>
                              <m:t>1000 </m:t>
                            </m:r>
                            <m:r>
                              <a:rPr lang="en-US" sz="2800" i="1">
                                <a:latin typeface="Cambria Math" panose="02040503050406030204" pitchFamily="18" charset="0"/>
                              </a:rPr>
                              <m:t>𝑙𝑏𝑚</m:t>
                            </m:r>
                            <m:r>
                              <a:rPr lang="en-US" sz="2800" i="1">
                                <a:latin typeface="Cambria Math" panose="02040503050406030204" pitchFamily="18" charset="0"/>
                              </a:rPr>
                              <m:t> </m:t>
                            </m:r>
                            <m:r>
                              <a:rPr lang="en-US" sz="2800" i="1">
                                <a:latin typeface="Cambria Math" panose="02040503050406030204" pitchFamily="18" charset="0"/>
                              </a:rPr>
                              <m:t>𝑀𝐴</m:t>
                            </m:r>
                          </m:den>
                        </m:f>
                      </m:e>
                    </m:box>
                  </m:oMath>
                </a14:m>
                <a:endParaRPr lang="en-US" sz="2800" dirty="0" smtClean="0"/>
              </a:p>
              <a:p>
                <a:r>
                  <a:rPr lang="en-US" sz="2200" dirty="0" smtClean="0"/>
                  <a:t>GWP and ARP primarily come from burning Natural Gas.  ARP is low because Natural Gas is a clean burning fuel</a:t>
                </a:r>
                <a:endParaRPr lang="en-US" sz="33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5128" y="875900"/>
                <a:ext cx="9018872" cy="5982100"/>
              </a:xfrm>
              <a:blipFill rotWithShape="0">
                <a:blip r:embed="rId3"/>
                <a:stretch>
                  <a:fillRect l="-1690" t="-275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4FB8FB81-7FDB-4650-82AA-839C4985C0F0}" type="slidenum">
              <a:rPr lang="en-US" smtClean="0"/>
              <a:pPr/>
              <a:t>28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086787393"/>
              </p:ext>
            </p:extLst>
          </p:nvPr>
        </p:nvGraphicFramePr>
        <p:xfrm>
          <a:off x="765212" y="1814629"/>
          <a:ext cx="7021624" cy="792480"/>
        </p:xfrm>
        <a:graphic>
          <a:graphicData uri="http://schemas.openxmlformats.org/drawingml/2006/table">
            <a:tbl>
              <a:tblPr firstRow="1" bandRow="1">
                <a:tableStyleId>{073A0DAA-6AF3-43AB-8588-CEC1D06C72B9}</a:tableStyleId>
              </a:tblPr>
              <a:tblGrid>
                <a:gridCol w="879629"/>
                <a:gridCol w="1126550"/>
                <a:gridCol w="1003089"/>
                <a:gridCol w="1003089"/>
                <a:gridCol w="1003089"/>
                <a:gridCol w="1003089"/>
                <a:gridCol w="1003089"/>
              </a:tblGrid>
              <a:tr h="0">
                <a:tc>
                  <a:txBody>
                    <a:bodyPr/>
                    <a:lstStyle/>
                    <a:p>
                      <a:r>
                        <a:rPr lang="en-US" sz="2000" dirty="0" smtClean="0"/>
                        <a:t>MA</a:t>
                      </a:r>
                      <a:endParaRPr lang="en-US" sz="2000" dirty="0"/>
                    </a:p>
                  </a:txBody>
                  <a:tcPr/>
                </a:tc>
                <a:tc>
                  <a:txBody>
                    <a:bodyPr/>
                    <a:lstStyle/>
                    <a:p>
                      <a:r>
                        <a:rPr lang="en-US" sz="2000" dirty="0" smtClean="0"/>
                        <a:t>Benzene</a:t>
                      </a:r>
                      <a:endParaRPr lang="en-US" sz="2000" dirty="0"/>
                    </a:p>
                  </a:txBody>
                  <a:tcPr/>
                </a:tc>
                <a:tc>
                  <a:txBody>
                    <a:bodyPr/>
                    <a:lstStyle/>
                    <a:p>
                      <a:r>
                        <a:rPr lang="en-US" sz="2000" dirty="0" smtClean="0"/>
                        <a:t>DBP</a:t>
                      </a:r>
                      <a:endParaRPr lang="en-US" sz="2000" dirty="0"/>
                    </a:p>
                  </a:txBody>
                  <a:tcPr/>
                </a:tc>
                <a:tc>
                  <a:txBody>
                    <a:bodyPr/>
                    <a:lstStyle/>
                    <a:p>
                      <a:r>
                        <a:rPr lang="en-US" sz="2000" dirty="0" smtClean="0"/>
                        <a:t>CO</a:t>
                      </a:r>
                      <a:r>
                        <a:rPr lang="en-US" sz="2000" baseline="-25000" dirty="0" smtClean="0"/>
                        <a:t>2</a:t>
                      </a:r>
                      <a:endParaRPr lang="en-US" sz="2000" dirty="0"/>
                    </a:p>
                  </a:txBody>
                  <a:tcPr/>
                </a:tc>
                <a:tc>
                  <a:txBody>
                    <a:bodyPr/>
                    <a:lstStyle/>
                    <a:p>
                      <a:r>
                        <a:rPr lang="en-US" sz="2000" dirty="0" smtClean="0"/>
                        <a:t>CO</a:t>
                      </a:r>
                      <a:endParaRPr lang="en-US" sz="2000" dirty="0"/>
                    </a:p>
                  </a:txBody>
                  <a:tcPr/>
                </a:tc>
                <a:tc>
                  <a:txBody>
                    <a:bodyPr/>
                    <a:lstStyle/>
                    <a:p>
                      <a:r>
                        <a:rPr lang="en-US" sz="2000" dirty="0" smtClean="0"/>
                        <a:t>SO</a:t>
                      </a:r>
                      <a:r>
                        <a:rPr lang="en-US" sz="2000" baseline="-25000" dirty="0" smtClean="0"/>
                        <a:t>2</a:t>
                      </a:r>
                      <a:endParaRPr lang="en-US" sz="2000" dirty="0"/>
                    </a:p>
                  </a:txBody>
                  <a:tcPr/>
                </a:tc>
                <a:tc>
                  <a:txBody>
                    <a:bodyPr/>
                    <a:lstStyle/>
                    <a:p>
                      <a:r>
                        <a:rPr lang="en-US" sz="2000" dirty="0" err="1" smtClean="0"/>
                        <a:t>NO</a:t>
                      </a:r>
                      <a:r>
                        <a:rPr lang="en-US" sz="2000" baseline="-25000" dirty="0" err="1" smtClean="0"/>
                        <a:t>x</a:t>
                      </a:r>
                      <a:endParaRPr lang="en-US" sz="2000" dirty="0"/>
                    </a:p>
                  </a:txBody>
                  <a:tcPr/>
                </a:tc>
              </a:tr>
              <a:tr h="370840">
                <a:tc>
                  <a:txBody>
                    <a:bodyPr/>
                    <a:lstStyle/>
                    <a:p>
                      <a:r>
                        <a:rPr lang="en-US" sz="2000" dirty="0" smtClean="0"/>
                        <a:t>3.97</a:t>
                      </a:r>
                      <a:endParaRPr lang="en-US" sz="2000" dirty="0"/>
                    </a:p>
                  </a:txBody>
                  <a:tcPr/>
                </a:tc>
                <a:tc>
                  <a:txBody>
                    <a:bodyPr/>
                    <a:lstStyle/>
                    <a:p>
                      <a:r>
                        <a:rPr lang="en-US" sz="2000" dirty="0" smtClean="0"/>
                        <a:t>0.303</a:t>
                      </a:r>
                      <a:endParaRPr lang="en-US" sz="2000" dirty="0"/>
                    </a:p>
                  </a:txBody>
                  <a:tcPr/>
                </a:tc>
                <a:tc>
                  <a:txBody>
                    <a:bodyPr/>
                    <a:lstStyle/>
                    <a:p>
                      <a:r>
                        <a:rPr lang="en-US" sz="2000" dirty="0" smtClean="0"/>
                        <a:t>11.3</a:t>
                      </a:r>
                      <a:endParaRPr lang="en-US" sz="2000" dirty="0"/>
                    </a:p>
                  </a:txBody>
                  <a:tcPr/>
                </a:tc>
                <a:tc>
                  <a:txBody>
                    <a:bodyPr/>
                    <a:lstStyle/>
                    <a:p>
                      <a:r>
                        <a:rPr lang="en-US" sz="2000" dirty="0" smtClean="0"/>
                        <a:t>4917</a:t>
                      </a:r>
                      <a:endParaRPr lang="en-US" sz="2000" dirty="0"/>
                    </a:p>
                  </a:txBody>
                  <a:tcPr/>
                </a:tc>
                <a:tc>
                  <a:txBody>
                    <a:bodyPr/>
                    <a:lstStyle/>
                    <a:p>
                      <a:r>
                        <a:rPr lang="en-US" sz="2000" dirty="0" smtClean="0"/>
                        <a:t>0.432</a:t>
                      </a:r>
                      <a:endParaRPr lang="en-US" sz="2000" dirty="0"/>
                    </a:p>
                  </a:txBody>
                  <a:tcPr/>
                </a:tc>
                <a:tc>
                  <a:txBody>
                    <a:bodyPr/>
                    <a:lstStyle/>
                    <a:p>
                      <a:r>
                        <a:rPr lang="en-US" sz="2000" dirty="0" smtClean="0"/>
                        <a:t>0.003</a:t>
                      </a:r>
                      <a:endParaRPr lang="en-US" sz="2000" dirty="0"/>
                    </a:p>
                  </a:txBody>
                  <a:tcPr/>
                </a:tc>
                <a:tc>
                  <a:txBody>
                    <a:bodyPr/>
                    <a:lstStyle/>
                    <a:p>
                      <a:r>
                        <a:rPr lang="en-US" sz="2000" dirty="0" smtClean="0"/>
                        <a:t>0.504</a:t>
                      </a:r>
                      <a:endParaRPr lang="en-US" sz="2000" dirty="0"/>
                    </a:p>
                  </a:txBody>
                  <a:tcPr/>
                </a:tc>
              </a:tr>
            </a:tbl>
          </a:graphicData>
        </a:graphic>
      </p:graphicFrame>
    </p:spTree>
    <p:extLst>
      <p:ext uri="{BB962C8B-B14F-4D97-AF65-F5344CB8AC3E}">
        <p14:creationId xmlns:p14="http://schemas.microsoft.com/office/powerpoint/2010/main" val="7891697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6389"/>
          </a:xfrm>
        </p:spPr>
        <p:txBody>
          <a:bodyPr>
            <a:normAutofit fontScale="90000"/>
          </a:bodyPr>
          <a:lstStyle/>
          <a:p>
            <a:r>
              <a:rPr lang="en-US" dirty="0"/>
              <a:t>Level </a:t>
            </a:r>
            <a:r>
              <a:rPr lang="en-US" dirty="0" smtClean="0"/>
              <a:t>2 Metrics – Benzene to MA</a:t>
            </a:r>
            <a:endParaRPr lang="en-US" dirty="0"/>
          </a:p>
        </p:txBody>
      </p:sp>
      <p:sp>
        <p:nvSpPr>
          <p:cNvPr id="3" name="Content Placeholder 2"/>
          <p:cNvSpPr>
            <a:spLocks noGrp="1"/>
          </p:cNvSpPr>
          <p:nvPr>
            <p:ph idx="1"/>
          </p:nvPr>
        </p:nvSpPr>
        <p:spPr>
          <a:xfrm>
            <a:off x="125128" y="875900"/>
            <a:ext cx="9018872" cy="5982100"/>
          </a:xfrm>
        </p:spPr>
        <p:txBody>
          <a:bodyPr>
            <a:normAutofit fontScale="92500" lnSpcReduction="20000"/>
          </a:bodyPr>
          <a:lstStyle/>
          <a:p>
            <a:pPr marL="0" indent="0">
              <a:buNone/>
            </a:pPr>
            <a:r>
              <a:rPr lang="en-US" sz="3300" dirty="0" smtClean="0"/>
              <a:t>Summary – Comparison of Benzene process with n-butane process</a:t>
            </a:r>
          </a:p>
          <a:p>
            <a:r>
              <a:rPr lang="en-US" sz="3300" dirty="0" smtClean="0"/>
              <a:t>The primary differences arise from using benzene vs. n-butane</a:t>
            </a:r>
          </a:p>
          <a:p>
            <a:r>
              <a:rPr lang="en-US" sz="3300" dirty="0" smtClean="0"/>
              <a:t>Benzene (6 carbons) produces 2 CO</a:t>
            </a:r>
            <a:r>
              <a:rPr lang="en-US" sz="3300" baseline="-25000" dirty="0" smtClean="0"/>
              <a:t>2</a:t>
            </a:r>
            <a:r>
              <a:rPr lang="en-US" sz="3300" dirty="0" smtClean="0"/>
              <a:t> per 1 MA, thus CO</a:t>
            </a:r>
            <a:r>
              <a:rPr lang="en-US" sz="3300" baseline="-25000" dirty="0" smtClean="0"/>
              <a:t>2</a:t>
            </a:r>
            <a:r>
              <a:rPr lang="en-US" sz="3300" dirty="0" smtClean="0"/>
              <a:t> off gas is 2298 </a:t>
            </a:r>
            <a:r>
              <a:rPr lang="en-US" sz="3300" dirty="0" err="1" smtClean="0"/>
              <a:t>lbm</a:t>
            </a:r>
            <a:r>
              <a:rPr lang="en-US" sz="3300" dirty="0" smtClean="0"/>
              <a:t> vs. 93 </a:t>
            </a:r>
            <a:r>
              <a:rPr lang="en-US" sz="3300" dirty="0" err="1" smtClean="0"/>
              <a:t>lbm</a:t>
            </a:r>
            <a:r>
              <a:rPr lang="en-US" sz="3300" dirty="0" smtClean="0"/>
              <a:t> for n-butane</a:t>
            </a:r>
          </a:p>
          <a:p>
            <a:r>
              <a:rPr lang="en-US" sz="3300" dirty="0" smtClean="0"/>
              <a:t>Benzene process produces </a:t>
            </a:r>
            <a:r>
              <a:rPr lang="en-US" sz="3300" dirty="0" err="1" smtClean="0"/>
              <a:t>quinone</a:t>
            </a:r>
            <a:r>
              <a:rPr lang="en-US" sz="3300" dirty="0" smtClean="0"/>
              <a:t> byproduct, which is small but requires excess O</a:t>
            </a:r>
            <a:r>
              <a:rPr lang="en-US" sz="3300" baseline="-25000" dirty="0" smtClean="0"/>
              <a:t>2</a:t>
            </a:r>
            <a:r>
              <a:rPr lang="en-US" sz="3300" dirty="0" smtClean="0"/>
              <a:t> to minimize but leads to CO</a:t>
            </a:r>
            <a:r>
              <a:rPr lang="en-US" sz="3300" baseline="-25000" dirty="0" smtClean="0"/>
              <a:t>2</a:t>
            </a:r>
            <a:r>
              <a:rPr lang="en-US" sz="3300" dirty="0" smtClean="0"/>
              <a:t> generation</a:t>
            </a:r>
          </a:p>
          <a:p>
            <a:r>
              <a:rPr lang="en-US" sz="3300" dirty="0" smtClean="0"/>
              <a:t>Benzene emissions are likely close to n-butane based on volatility, but the difference in Environmental Index (Toxicity) is significant (8,492 </a:t>
            </a:r>
            <a:r>
              <a:rPr lang="en-US" sz="3300" dirty="0" err="1" smtClean="0"/>
              <a:t>lbm</a:t>
            </a:r>
            <a:r>
              <a:rPr lang="en-US" sz="3300" dirty="0" smtClean="0"/>
              <a:t>/</a:t>
            </a:r>
            <a:r>
              <a:rPr lang="en-US" sz="3300" dirty="0" err="1" smtClean="0"/>
              <a:t>yr</a:t>
            </a:r>
            <a:r>
              <a:rPr lang="en-US" sz="3300" dirty="0" smtClean="0"/>
              <a:t> benzene emissions is appreciable)</a:t>
            </a:r>
            <a:endParaRPr lang="en-US" sz="3300" dirty="0"/>
          </a:p>
          <a:p>
            <a:endParaRPr lang="en-US" sz="3300" dirty="0" smtClean="0"/>
          </a:p>
          <a:p>
            <a:endParaRPr lang="en-US" sz="3300" dirty="0" smtClean="0"/>
          </a:p>
          <a:p>
            <a:endParaRPr lang="en-US" sz="1600" dirty="0" smtClean="0"/>
          </a:p>
          <a:p>
            <a:endParaRPr lang="en-US" sz="1600" dirty="0" smtClean="0"/>
          </a:p>
        </p:txBody>
      </p:sp>
      <p:sp>
        <p:nvSpPr>
          <p:cNvPr id="4" name="Slide Number Placeholder 3"/>
          <p:cNvSpPr>
            <a:spLocks noGrp="1"/>
          </p:cNvSpPr>
          <p:nvPr>
            <p:ph type="sldNum" sz="quarter" idx="12"/>
          </p:nvPr>
        </p:nvSpPr>
        <p:spPr/>
        <p:txBody>
          <a:bodyPr/>
          <a:lstStyle/>
          <a:p>
            <a:fld id="{4FB8FB81-7FDB-4650-82AA-839C4985C0F0}" type="slidenum">
              <a:rPr lang="en-US" smtClean="0"/>
              <a:pPr/>
              <a:t>29</a:t>
            </a:fld>
            <a:endParaRPr lang="en-US"/>
          </a:p>
        </p:txBody>
      </p:sp>
    </p:spTree>
    <p:extLst>
      <p:ext uri="{BB962C8B-B14F-4D97-AF65-F5344CB8AC3E}">
        <p14:creationId xmlns:p14="http://schemas.microsoft.com/office/powerpoint/2010/main" val="1609542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Dilemma and The Challenge</a:t>
            </a:r>
            <a:endParaRPr lang="en-US" dirty="0"/>
          </a:p>
        </p:txBody>
      </p:sp>
      <p:sp>
        <p:nvSpPr>
          <p:cNvPr id="3" name="Content Placeholder 2"/>
          <p:cNvSpPr>
            <a:spLocks noGrp="1"/>
          </p:cNvSpPr>
          <p:nvPr>
            <p:ph idx="1"/>
          </p:nvPr>
        </p:nvSpPr>
        <p:spPr>
          <a:xfrm>
            <a:off x="457200" y="1219200"/>
            <a:ext cx="8229600" cy="5486400"/>
          </a:xfrm>
        </p:spPr>
        <p:txBody>
          <a:bodyPr>
            <a:normAutofit fontScale="85000" lnSpcReduction="20000"/>
          </a:bodyPr>
          <a:lstStyle/>
          <a:p>
            <a:r>
              <a:rPr lang="en-US" dirty="0" smtClean="0">
                <a:hlinkClick r:id="rId2"/>
              </a:rPr>
              <a:t>Global Population Growth </a:t>
            </a:r>
            <a:r>
              <a:rPr lang="en-US" dirty="0" smtClean="0"/>
              <a:t>has placed enormous pressure on world wide natural resources and strain on the natural environment</a:t>
            </a:r>
          </a:p>
          <a:p>
            <a:endParaRPr lang="en-US" dirty="0" smtClean="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r>
              <a:rPr lang="en-US" dirty="0" smtClean="0"/>
              <a:t>The Challenge of Chemical Engineers is to develop and master the tools and approaches that will integrate sustainability objectives into design decisions.</a:t>
            </a:r>
          </a:p>
        </p:txBody>
      </p:sp>
      <p:sp>
        <p:nvSpPr>
          <p:cNvPr id="4" name="Slide Number Placeholder 3"/>
          <p:cNvSpPr>
            <a:spLocks noGrp="1"/>
          </p:cNvSpPr>
          <p:nvPr>
            <p:ph type="sldNum" sz="quarter" idx="12"/>
          </p:nvPr>
        </p:nvSpPr>
        <p:spPr/>
        <p:txBody>
          <a:bodyPr/>
          <a:lstStyle/>
          <a:p>
            <a:fld id="{4FB8FB81-7FDB-4650-82AA-839C4985C0F0}" type="slidenum">
              <a:rPr lang="en-US" smtClean="0"/>
              <a:pPr/>
              <a:t>3</a:t>
            </a:fld>
            <a:endParaRPr lang="en-US"/>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4341" t="32491" r="32582" b="23260"/>
          <a:stretch/>
        </p:blipFill>
        <p:spPr bwMode="auto">
          <a:xfrm>
            <a:off x="2679065" y="2231921"/>
            <a:ext cx="5686313" cy="328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5269091" y="2358445"/>
            <a:ext cx="0" cy="2819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580571" y="2138672"/>
            <a:ext cx="2946400" cy="2952526"/>
            <a:chOff x="493486" y="2225319"/>
            <a:chExt cx="2946400" cy="2952526"/>
          </a:xfrm>
        </p:grpSpPr>
        <p:pic>
          <p:nvPicPr>
            <p:cNvPr id="1026" name="Picture 2"/>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93486" y="2225319"/>
              <a:ext cx="2946400" cy="2952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595086" y="2358445"/>
              <a:ext cx="2714171" cy="2678012"/>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 3 Metrics</a:t>
            </a:r>
            <a:endParaRPr lang="en-US" dirty="0"/>
          </a:p>
        </p:txBody>
      </p:sp>
      <p:sp>
        <p:nvSpPr>
          <p:cNvPr id="3" name="Content Placeholder 2"/>
          <p:cNvSpPr>
            <a:spLocks noGrp="1"/>
          </p:cNvSpPr>
          <p:nvPr>
            <p:ph idx="1"/>
          </p:nvPr>
        </p:nvSpPr>
        <p:spPr/>
        <p:txBody>
          <a:bodyPr/>
          <a:lstStyle/>
          <a:p>
            <a:r>
              <a:rPr lang="en-US" dirty="0" smtClean="0"/>
              <a:t>Further Increasing Level of Complexity</a:t>
            </a:r>
          </a:p>
          <a:p>
            <a:r>
              <a:rPr lang="en-US" dirty="0" smtClean="0"/>
              <a:t>More in-depth Flow sheet analysis</a:t>
            </a:r>
          </a:p>
          <a:p>
            <a:r>
              <a:rPr lang="en-US" dirty="0" smtClean="0"/>
              <a:t>Examine Raw Material Sources, Waste Treatment, Product end of life, etc. </a:t>
            </a:r>
          </a:p>
          <a:p>
            <a:r>
              <a:rPr lang="en-US" dirty="0" smtClean="0"/>
              <a:t>Life Cycle Assessment (see module)</a:t>
            </a:r>
          </a:p>
          <a:p>
            <a:r>
              <a:rPr lang="en-US" dirty="0" smtClean="0"/>
              <a:t>Green Process Design (see module)</a:t>
            </a:r>
          </a:p>
          <a:p>
            <a:r>
              <a:rPr lang="en-US" dirty="0" smtClean="0"/>
              <a:t>Green Product Design</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30</a:t>
            </a:fld>
            <a:endParaRPr lang="en-US"/>
          </a:p>
        </p:txBody>
      </p:sp>
    </p:spTree>
    <p:extLst>
      <p:ext uri="{BB962C8B-B14F-4D97-AF65-F5344CB8AC3E}">
        <p14:creationId xmlns:p14="http://schemas.microsoft.com/office/powerpoint/2010/main" val="4177229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for Level 3 Metrics</a:t>
            </a:r>
            <a:endParaRPr lang="en-US" dirty="0"/>
          </a:p>
        </p:txBody>
      </p:sp>
      <p:sp>
        <p:nvSpPr>
          <p:cNvPr id="3" name="Content Placeholder 2"/>
          <p:cNvSpPr>
            <a:spLocks noGrp="1"/>
          </p:cNvSpPr>
          <p:nvPr>
            <p:ph idx="1"/>
          </p:nvPr>
        </p:nvSpPr>
        <p:spPr>
          <a:xfrm>
            <a:off x="366485" y="1309914"/>
            <a:ext cx="8411029" cy="4525963"/>
          </a:xfrm>
        </p:spPr>
        <p:txBody>
          <a:bodyPr>
            <a:normAutofit/>
          </a:bodyPr>
          <a:lstStyle/>
          <a:p>
            <a:r>
              <a:rPr lang="en-US" dirty="0" smtClean="0"/>
              <a:t>Presidential Green Chemistry Challenge Awards</a:t>
            </a:r>
          </a:p>
          <a:p>
            <a:pPr lvl="1"/>
            <a:r>
              <a:rPr lang="en-US" b="1" dirty="0" smtClean="0">
                <a:hlinkClick r:id="rId2"/>
              </a:rPr>
              <a:t>Battelle </a:t>
            </a:r>
            <a:r>
              <a:rPr lang="en-US" dirty="0" smtClean="0">
                <a:hlinkClick r:id="rId2"/>
              </a:rPr>
              <a:t>(2008 winner),  </a:t>
            </a:r>
            <a:r>
              <a:rPr lang="en-US" b="1" i="1" dirty="0" smtClean="0"/>
              <a:t>Development </a:t>
            </a:r>
            <a:r>
              <a:rPr lang="en-US" b="1" i="1" dirty="0"/>
              <a:t>and Commercialization of </a:t>
            </a:r>
            <a:r>
              <a:rPr lang="en-US" b="1" i="1" dirty="0" err="1"/>
              <a:t>Biobased</a:t>
            </a:r>
            <a:r>
              <a:rPr lang="en-US" b="1" i="1" dirty="0"/>
              <a:t> Toner</a:t>
            </a:r>
            <a:endParaRPr lang="en-US" b="1" dirty="0"/>
          </a:p>
          <a:p>
            <a:pPr lvl="1"/>
            <a:r>
              <a:rPr lang="en-US" b="1" dirty="0" smtClean="0">
                <a:hlinkClick r:id="rId3"/>
              </a:rPr>
              <a:t>Novozymes </a:t>
            </a:r>
            <a:r>
              <a:rPr lang="en-US" dirty="0" smtClean="0">
                <a:hlinkClick r:id="rId3"/>
              </a:rPr>
              <a:t>(2001 winner), </a:t>
            </a:r>
            <a:r>
              <a:rPr lang="en-US" dirty="0" err="1"/>
              <a:t>BioPreparation</a:t>
            </a:r>
            <a:r>
              <a:rPr lang="en-US" dirty="0"/>
              <a:t> of Cotton </a:t>
            </a:r>
            <a:endParaRPr lang="en-US" b="1" dirty="0" smtClean="0"/>
          </a:p>
          <a:p>
            <a:pPr lvl="1"/>
            <a:r>
              <a:rPr lang="en-US" b="1" dirty="0" smtClean="0">
                <a:hlinkClick r:id="rId4"/>
              </a:rPr>
              <a:t>Bayer Corp.</a:t>
            </a:r>
            <a:r>
              <a:rPr lang="en-US" dirty="0" smtClean="0">
                <a:hlinkClick r:id="rId4"/>
              </a:rPr>
              <a:t> (2001 winner),</a:t>
            </a:r>
            <a:r>
              <a:rPr lang="en-US" b="1" dirty="0" smtClean="0">
                <a:hlinkClick r:id="rId4"/>
              </a:rPr>
              <a:t> </a:t>
            </a:r>
            <a:r>
              <a:rPr lang="en-US" b="1" dirty="0" err="1" smtClean="0"/>
              <a:t>Baypure</a:t>
            </a:r>
            <a:r>
              <a:rPr lang="en-US" b="1" dirty="0"/>
              <a:t>™ CX (Sodium </a:t>
            </a:r>
            <a:r>
              <a:rPr lang="en-US" b="1" dirty="0" err="1"/>
              <a:t>Iminodisuccinate</a:t>
            </a:r>
            <a:r>
              <a:rPr lang="en-US" b="1" dirty="0"/>
              <a:t>):</a:t>
            </a:r>
            <a:r>
              <a:rPr lang="en-US" dirty="0"/>
              <a:t> An Environmentally Friendly and Readily Biodegradable Chelating Agent </a:t>
            </a:r>
          </a:p>
          <a:p>
            <a:pPr lvl="1"/>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31</a:t>
            </a:fld>
            <a:endParaRPr lang="en-US" dirty="0"/>
          </a:p>
        </p:txBody>
      </p:sp>
      <p:pic>
        <p:nvPicPr>
          <p:cNvPr id="3074"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5159" t="51111" r="48809" b="37460"/>
          <a:stretch/>
        </p:blipFill>
        <p:spPr bwMode="auto">
          <a:xfrm>
            <a:off x="2404262" y="5109027"/>
            <a:ext cx="3999673" cy="1603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6833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4905"/>
          </a:xfrm>
        </p:spPr>
        <p:txBody>
          <a:bodyPr>
            <a:noAutofit/>
          </a:bodyPr>
          <a:lstStyle/>
          <a:p>
            <a:r>
              <a:rPr lang="en-US" sz="2400" dirty="0" smtClean="0"/>
              <a:t>Assignment:  </a:t>
            </a:r>
            <a:r>
              <a:rPr lang="en-US" sz="2400" b="1" dirty="0" smtClean="0"/>
              <a:t>Assessment of the Presidential Green Chemistry Challenge Award Winners using Green Chemistry Metrics</a:t>
            </a:r>
            <a:endParaRPr lang="en-US" sz="2400" dirty="0"/>
          </a:p>
        </p:txBody>
      </p:sp>
      <p:sp>
        <p:nvSpPr>
          <p:cNvPr id="3" name="Content Placeholder 2"/>
          <p:cNvSpPr>
            <a:spLocks noGrp="1"/>
          </p:cNvSpPr>
          <p:nvPr>
            <p:ph idx="1"/>
          </p:nvPr>
        </p:nvSpPr>
        <p:spPr>
          <a:xfrm>
            <a:off x="304801" y="1074057"/>
            <a:ext cx="8694056" cy="5783943"/>
          </a:xfrm>
        </p:spPr>
        <p:txBody>
          <a:bodyPr>
            <a:noAutofit/>
          </a:bodyPr>
          <a:lstStyle/>
          <a:p>
            <a:r>
              <a:rPr lang="en-US" sz="1600" dirty="0" smtClean="0"/>
              <a:t>The </a:t>
            </a:r>
            <a:r>
              <a:rPr lang="en-US" sz="1600" dirty="0"/>
              <a:t>goal of this case study assignment is to evaluate the work that has received the Presidential Green Chemistry Challenge </a:t>
            </a:r>
            <a:r>
              <a:rPr lang="en-US" sz="1600" dirty="0" smtClean="0"/>
              <a:t>(PGCC) Award </a:t>
            </a:r>
            <a:r>
              <a:rPr lang="en-US" sz="1600" dirty="0"/>
              <a:t>using green chemistry metrics, principles, and design strategies. </a:t>
            </a:r>
            <a:r>
              <a:rPr lang="en-US" sz="1200" dirty="0" smtClean="0"/>
              <a:t>(</a:t>
            </a:r>
            <a:r>
              <a:rPr lang="en-US" sz="1200" u="sng" dirty="0" smtClean="0">
                <a:hlinkClick r:id="rId3"/>
              </a:rPr>
              <a:t>http://www2.epa.gov/greenchemistry/presidential-green-chemistry-challenge-winners)</a:t>
            </a:r>
            <a:endParaRPr lang="en-US" sz="1200" dirty="0" smtClean="0"/>
          </a:p>
          <a:p>
            <a:r>
              <a:rPr lang="en-US" sz="1600" dirty="0" smtClean="0"/>
              <a:t>In the first 20 </a:t>
            </a:r>
            <a:r>
              <a:rPr lang="en-US" sz="1600" dirty="0"/>
              <a:t>years of the awards program, </a:t>
            </a:r>
            <a:r>
              <a:rPr lang="en-US" sz="1600" dirty="0" smtClean="0"/>
              <a:t>the EPA </a:t>
            </a:r>
            <a:r>
              <a:rPr lang="en-US" sz="1600" dirty="0"/>
              <a:t>has presented </a:t>
            </a:r>
            <a:r>
              <a:rPr lang="en-US" sz="1600" dirty="0" smtClean="0"/>
              <a:t> </a:t>
            </a:r>
            <a:r>
              <a:rPr lang="en-US" sz="1600" dirty="0"/>
              <a:t>104 </a:t>
            </a:r>
            <a:r>
              <a:rPr lang="en-US" sz="1600" dirty="0" smtClean="0"/>
              <a:t>awards, recognizing </a:t>
            </a:r>
            <a:r>
              <a:rPr lang="en-US" sz="1600" dirty="0"/>
              <a:t>groundbreaking scientific solutions to real-world environmental </a:t>
            </a:r>
            <a:r>
              <a:rPr lang="en-US" sz="1600" dirty="0" smtClean="0"/>
              <a:t>problems.  The PGCC </a:t>
            </a:r>
            <a:r>
              <a:rPr lang="en-US" sz="1600" dirty="0"/>
              <a:t>has significantly reduced the hazards associated with designing, manufacturing, and using chemicals</a:t>
            </a:r>
            <a:r>
              <a:rPr lang="en-US" sz="1600" dirty="0" smtClean="0"/>
              <a:t>.  Specifically, the 104 award-winning technologies have:</a:t>
            </a:r>
            <a:endParaRPr lang="en-US" sz="1600" dirty="0"/>
          </a:p>
          <a:p>
            <a:pPr lvl="1"/>
            <a:r>
              <a:rPr lang="en-US" sz="1200" dirty="0" smtClean="0"/>
              <a:t>Eliminated 826 </a:t>
            </a:r>
            <a:r>
              <a:rPr lang="en-US" sz="1200" dirty="0"/>
              <a:t>million pounds of hazardous chemicals and solvents </a:t>
            </a:r>
            <a:r>
              <a:rPr lang="en-US" sz="1200" dirty="0" smtClean="0"/>
              <a:t>each </a:t>
            </a:r>
            <a:r>
              <a:rPr lang="en-US" sz="1200" dirty="0"/>
              <a:t>year—enough to fill </a:t>
            </a:r>
            <a:r>
              <a:rPr lang="en-US" sz="1200" dirty="0" smtClean="0"/>
              <a:t>a </a:t>
            </a:r>
            <a:r>
              <a:rPr lang="en-US" sz="1200" dirty="0"/>
              <a:t>train nearly 47 miles long.</a:t>
            </a:r>
          </a:p>
          <a:p>
            <a:pPr lvl="1"/>
            <a:r>
              <a:rPr lang="en-US" sz="1200" dirty="0" smtClean="0"/>
              <a:t>Saved 21 </a:t>
            </a:r>
            <a:r>
              <a:rPr lang="en-US" sz="1200" dirty="0"/>
              <a:t>billion gallons of water </a:t>
            </a:r>
            <a:r>
              <a:rPr lang="en-US" sz="1200" dirty="0" smtClean="0"/>
              <a:t>each </a:t>
            </a:r>
            <a:r>
              <a:rPr lang="en-US" sz="1200" dirty="0"/>
              <a:t>year—the amount used by 820,000 people annually.</a:t>
            </a:r>
          </a:p>
          <a:p>
            <a:pPr lvl="1"/>
            <a:r>
              <a:rPr lang="en-US" sz="1200" dirty="0" smtClean="0"/>
              <a:t>Eliminated 7.8 </a:t>
            </a:r>
            <a:r>
              <a:rPr lang="en-US" sz="1200" dirty="0"/>
              <a:t>billion pounds of </a:t>
            </a:r>
            <a:r>
              <a:rPr lang="en-US" sz="1200" dirty="0" smtClean="0"/>
              <a:t>CO</a:t>
            </a:r>
            <a:r>
              <a:rPr lang="en-US" sz="1200" baseline="-25000" dirty="0" smtClean="0"/>
              <a:t>2</a:t>
            </a:r>
            <a:r>
              <a:rPr lang="en-US" sz="1200" dirty="0" smtClean="0"/>
              <a:t> equivalents </a:t>
            </a:r>
            <a:r>
              <a:rPr lang="en-US" sz="1200" dirty="0"/>
              <a:t>released </a:t>
            </a:r>
            <a:r>
              <a:rPr lang="en-US" sz="1200" dirty="0" smtClean="0"/>
              <a:t>each </a:t>
            </a:r>
            <a:r>
              <a:rPr lang="en-US" sz="1200" dirty="0"/>
              <a:t>year—equal to taking 810,000 automobiles off the road</a:t>
            </a:r>
          </a:p>
          <a:p>
            <a:pPr marL="0" indent="0">
              <a:buNone/>
            </a:pPr>
            <a:r>
              <a:rPr lang="en-US" sz="1600" dirty="0"/>
              <a:t>For this assignment, </a:t>
            </a:r>
            <a:r>
              <a:rPr lang="en-US" sz="1600" dirty="0" smtClean="0"/>
              <a:t>your </a:t>
            </a:r>
            <a:r>
              <a:rPr lang="en-US" sz="1600" dirty="0"/>
              <a:t>team </a:t>
            </a:r>
            <a:r>
              <a:rPr lang="en-US" sz="1600" dirty="0" smtClean="0"/>
              <a:t>will </a:t>
            </a:r>
            <a:r>
              <a:rPr lang="en-US" sz="1600" dirty="0"/>
              <a:t>identify one </a:t>
            </a:r>
            <a:r>
              <a:rPr lang="en-US" sz="1600" dirty="0" smtClean="0"/>
              <a:t>winner </a:t>
            </a:r>
            <a:r>
              <a:rPr lang="en-US" sz="1600" dirty="0"/>
              <a:t>of the PGCC Award. </a:t>
            </a:r>
            <a:r>
              <a:rPr lang="en-US" sz="1600" dirty="0" smtClean="0"/>
              <a:t>You </a:t>
            </a:r>
            <a:r>
              <a:rPr lang="en-US" sz="1600" dirty="0"/>
              <a:t>will </a:t>
            </a:r>
            <a:r>
              <a:rPr lang="en-US" sz="1600" dirty="0" smtClean="0"/>
              <a:t>research </a:t>
            </a:r>
            <a:r>
              <a:rPr lang="en-US" sz="1600" dirty="0"/>
              <a:t>the different award winners and choose your award according to the availability of information </a:t>
            </a:r>
            <a:r>
              <a:rPr lang="en-US" sz="1600" dirty="0" smtClean="0"/>
              <a:t>and merit </a:t>
            </a:r>
            <a:r>
              <a:rPr lang="en-US" sz="1600" dirty="0"/>
              <a:t>of the award.  The assignment has two parts.</a:t>
            </a:r>
          </a:p>
          <a:p>
            <a:r>
              <a:rPr lang="en-US" sz="1600" dirty="0"/>
              <a:t>The first part is to perform a critical </a:t>
            </a:r>
            <a:r>
              <a:rPr lang="en-US" sz="1600" dirty="0" smtClean="0"/>
              <a:t>review.  </a:t>
            </a:r>
            <a:r>
              <a:rPr lang="en-US" sz="1600" dirty="0"/>
              <a:t>Using information available on the EPA website, company website, press releases, sustainability reports, or any other resource, you must compile information into a written report.  </a:t>
            </a:r>
            <a:r>
              <a:rPr lang="en-US" sz="1600" dirty="0" smtClean="0"/>
              <a:t>You are encouraged to use additional GC metrics or </a:t>
            </a:r>
            <a:r>
              <a:rPr lang="en-US" sz="1600" dirty="0" err="1" smtClean="0"/>
              <a:t>Princilples</a:t>
            </a:r>
            <a:r>
              <a:rPr lang="en-US" sz="1600" dirty="0" smtClean="0"/>
              <a:t> in your assessment.</a:t>
            </a:r>
            <a:endParaRPr lang="en-US" sz="1600" dirty="0"/>
          </a:p>
          <a:p>
            <a:r>
              <a:rPr lang="en-US" sz="1600" dirty="0" smtClean="0"/>
              <a:t>The </a:t>
            </a:r>
            <a:r>
              <a:rPr lang="en-US" sz="1600" dirty="0"/>
              <a:t>second part </a:t>
            </a:r>
            <a:r>
              <a:rPr lang="en-US" sz="1600" dirty="0" smtClean="0"/>
              <a:t>requires </a:t>
            </a:r>
            <a:r>
              <a:rPr lang="en-US" sz="1600" dirty="0"/>
              <a:t>you to contact the award winners (</a:t>
            </a:r>
            <a:r>
              <a:rPr lang="en-US" sz="1600" dirty="0" smtClean="0"/>
              <a:t>by email</a:t>
            </a:r>
            <a:r>
              <a:rPr lang="en-US" sz="1600" dirty="0"/>
              <a:t>, phone, in person, social media, etc.) and interview them based on 1) what the PGCC Award has meant to them and their career and 2) what personal benefit have they gained from working the award winning technology</a:t>
            </a:r>
            <a:r>
              <a:rPr lang="en-US" sz="1600" dirty="0" smtClean="0"/>
              <a:t>.</a:t>
            </a:r>
          </a:p>
          <a:p>
            <a:pPr marL="0" indent="0">
              <a:buNone/>
            </a:pPr>
            <a:r>
              <a:rPr lang="en-US" sz="1600" dirty="0" smtClean="0"/>
              <a:t>See attachment for details</a:t>
            </a:r>
            <a:endParaRPr lang="en-US" sz="1600"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32</a:t>
            </a:fld>
            <a:endParaRPr lang="en-US"/>
          </a:p>
        </p:txBody>
      </p:sp>
    </p:spTree>
    <p:extLst>
      <p:ext uri="{BB962C8B-B14F-4D97-AF65-F5344CB8AC3E}">
        <p14:creationId xmlns:p14="http://schemas.microsoft.com/office/powerpoint/2010/main" val="38059489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Take-home Message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First Realization:  There is no truly </a:t>
            </a:r>
            <a:r>
              <a:rPr lang="en-US" b="1" dirty="0" smtClean="0">
                <a:solidFill>
                  <a:srgbClr val="00B050"/>
                </a:solidFill>
                <a:effectLst>
                  <a:outerShdw blurRad="38100" dist="38100" dir="2700000" algn="tl">
                    <a:srgbClr val="000000">
                      <a:alpha val="43137"/>
                    </a:srgbClr>
                  </a:outerShdw>
                </a:effectLst>
              </a:rPr>
              <a:t>“GREEN” </a:t>
            </a:r>
            <a:r>
              <a:rPr lang="en-US" dirty="0" smtClean="0"/>
              <a:t>Product or Process.  You can only make Products or Processes </a:t>
            </a:r>
            <a:r>
              <a:rPr lang="en-US" b="1" u="sng" dirty="0" smtClean="0">
                <a:solidFill>
                  <a:srgbClr val="00B050"/>
                </a:solidFill>
                <a:effectLst>
                  <a:outerShdw blurRad="38100" dist="38100" dir="2700000" algn="tl">
                    <a:srgbClr val="000000">
                      <a:alpha val="43137"/>
                    </a:srgbClr>
                  </a:outerShdw>
                </a:effectLst>
              </a:rPr>
              <a:t>GREENER!</a:t>
            </a:r>
          </a:p>
          <a:p>
            <a:r>
              <a:rPr lang="en-US" dirty="0" smtClean="0"/>
              <a:t>Second Realization: No Greener alternative has </a:t>
            </a:r>
            <a:r>
              <a:rPr lang="en-US" u="sng" dirty="0" smtClean="0"/>
              <a:t>ever</a:t>
            </a:r>
            <a:r>
              <a:rPr lang="en-US" dirty="0" smtClean="0"/>
              <a:t> been adopted that was not also </a:t>
            </a:r>
            <a:r>
              <a:rPr lang="en-US" b="1" u="sng" dirty="0" smtClean="0">
                <a:solidFill>
                  <a:srgbClr val="00B050"/>
                </a:solidFill>
                <a:effectLst>
                  <a:outerShdw blurRad="38100" dist="38100" dir="2700000" algn="tl">
                    <a:srgbClr val="000000">
                      <a:alpha val="43137"/>
                    </a:srgbClr>
                  </a:outerShdw>
                </a:effectLst>
              </a:rPr>
              <a:t>ECONOMICALLY BENEFICIAL</a:t>
            </a:r>
            <a:r>
              <a:rPr lang="en-US" dirty="0" smtClean="0"/>
              <a:t>.</a:t>
            </a:r>
          </a:p>
          <a:p>
            <a:r>
              <a:rPr lang="en-US" b="1" u="sng" dirty="0" smtClean="0">
                <a:solidFill>
                  <a:srgbClr val="00B050"/>
                </a:solidFill>
                <a:effectLst>
                  <a:outerShdw blurRad="38100" dist="38100" dir="2700000" algn="tl">
                    <a:srgbClr val="000000">
                      <a:alpha val="43137"/>
                    </a:srgbClr>
                  </a:outerShdw>
                </a:effectLst>
              </a:rPr>
              <a:t>Metrics</a:t>
            </a:r>
            <a:r>
              <a:rPr lang="en-US" dirty="0" smtClean="0"/>
              <a:t> are used to measure how </a:t>
            </a:r>
            <a:r>
              <a:rPr lang="en-US" b="1" dirty="0" smtClean="0">
                <a:solidFill>
                  <a:srgbClr val="00B050"/>
                </a:solidFill>
                <a:effectLst>
                  <a:outerShdw blurRad="38100" dist="38100" dir="2700000" algn="tl">
                    <a:srgbClr val="000000">
                      <a:alpha val="43137"/>
                    </a:srgbClr>
                  </a:outerShdw>
                </a:effectLst>
              </a:rPr>
              <a:t>“GREEN”</a:t>
            </a:r>
            <a:r>
              <a:rPr lang="en-US" dirty="0" smtClean="0"/>
              <a:t> a product or process is.</a:t>
            </a:r>
          </a:p>
          <a:p>
            <a:r>
              <a:rPr lang="en-US" b="1" u="sng" dirty="0" smtClean="0">
                <a:solidFill>
                  <a:srgbClr val="00B050"/>
                </a:solidFill>
                <a:effectLst>
                  <a:outerShdw blurRad="38100" dist="38100" dir="2700000" algn="tl">
                    <a:srgbClr val="000000">
                      <a:alpha val="43137"/>
                    </a:srgbClr>
                  </a:outerShdw>
                </a:effectLst>
              </a:rPr>
              <a:t>Green Innovation </a:t>
            </a:r>
            <a:r>
              <a:rPr lang="en-US" dirty="0" smtClean="0"/>
              <a:t>is an opportunity for you to make a difference.  You may be a future Presidential Green Chemistry Challenge Award Winner.</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33</a:t>
            </a:fld>
            <a:endParaRPr lang="en-US"/>
          </a:p>
        </p:txBody>
      </p:sp>
    </p:spTree>
    <p:extLst>
      <p:ext uri="{BB962C8B-B14F-4D97-AF65-F5344CB8AC3E}">
        <p14:creationId xmlns:p14="http://schemas.microsoft.com/office/powerpoint/2010/main" val="33706567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Supplementary Concepts for Review</a:t>
            </a:r>
            <a:endParaRPr lang="en-US" dirty="0"/>
          </a:p>
        </p:txBody>
      </p:sp>
      <p:sp>
        <p:nvSpPr>
          <p:cNvPr id="3" name="Content Placeholder 2"/>
          <p:cNvSpPr>
            <a:spLocks noGrp="1"/>
          </p:cNvSpPr>
          <p:nvPr>
            <p:ph idx="1"/>
          </p:nvPr>
        </p:nvSpPr>
        <p:spPr/>
        <p:txBody>
          <a:bodyPr/>
          <a:lstStyle/>
          <a:p>
            <a:r>
              <a:rPr lang="en-US" dirty="0" smtClean="0"/>
              <a:t>12 Principles of Green Chemistry</a:t>
            </a:r>
          </a:p>
          <a:p>
            <a:r>
              <a:rPr lang="en-US" dirty="0" smtClean="0"/>
              <a:t>12 Principles of Green Engineering</a:t>
            </a: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34</a:t>
            </a:fld>
            <a:endParaRPr lang="en-US"/>
          </a:p>
        </p:txBody>
      </p:sp>
    </p:spTree>
    <p:extLst>
      <p:ext uri="{BB962C8B-B14F-4D97-AF65-F5344CB8AC3E}">
        <p14:creationId xmlns:p14="http://schemas.microsoft.com/office/powerpoint/2010/main" val="1249207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12 Principles of Green </a:t>
            </a:r>
            <a:r>
              <a:rPr lang="en-US" dirty="0" smtClean="0"/>
              <a:t>Chemistry</a:t>
            </a:r>
            <a:endParaRPr lang="en-US" dirty="0"/>
          </a:p>
        </p:txBody>
      </p:sp>
      <p:sp>
        <p:nvSpPr>
          <p:cNvPr id="3" name="Content Placeholder 2"/>
          <p:cNvSpPr>
            <a:spLocks noGrp="1"/>
          </p:cNvSpPr>
          <p:nvPr>
            <p:ph idx="1"/>
          </p:nvPr>
        </p:nvSpPr>
        <p:spPr>
          <a:xfrm>
            <a:off x="457200" y="1159329"/>
            <a:ext cx="8229600" cy="4966835"/>
          </a:xfrm>
        </p:spPr>
        <p:txBody>
          <a:bodyPr>
            <a:noAutofit/>
          </a:bodyPr>
          <a:lstStyle/>
          <a:p>
            <a:pPr>
              <a:spcBef>
                <a:spcPts val="0"/>
              </a:spcBef>
              <a:buFont typeface="+mj-lt"/>
              <a:buAutoNum type="arabicPeriod"/>
            </a:pPr>
            <a:r>
              <a:rPr lang="en-US" sz="2400" b="1" dirty="0" smtClean="0"/>
              <a:t>Waste Prevention</a:t>
            </a:r>
            <a:r>
              <a:rPr lang="en-US" sz="2400" dirty="0" smtClean="0"/>
              <a:t> </a:t>
            </a:r>
            <a:endParaRPr lang="en-US" sz="2400" dirty="0"/>
          </a:p>
          <a:p>
            <a:pPr>
              <a:spcBef>
                <a:spcPts val="0"/>
              </a:spcBef>
              <a:buFont typeface="+mj-lt"/>
              <a:buAutoNum type="arabicPeriod"/>
            </a:pPr>
            <a:r>
              <a:rPr lang="en-US" sz="2400" b="1" dirty="0" smtClean="0"/>
              <a:t>Atom </a:t>
            </a:r>
            <a:r>
              <a:rPr lang="en-US" sz="2400" b="1" dirty="0"/>
              <a:t>Economy</a:t>
            </a:r>
            <a:r>
              <a:rPr lang="en-US" sz="2400" dirty="0"/>
              <a:t> </a:t>
            </a:r>
            <a:r>
              <a:rPr lang="en-US" sz="2400" dirty="0" smtClean="0"/>
              <a:t> </a:t>
            </a:r>
            <a:endParaRPr lang="en-US" sz="2400" dirty="0"/>
          </a:p>
          <a:p>
            <a:pPr>
              <a:spcBef>
                <a:spcPts val="0"/>
              </a:spcBef>
              <a:buFont typeface="+mj-lt"/>
              <a:buAutoNum type="arabicPeriod"/>
            </a:pPr>
            <a:r>
              <a:rPr lang="en-US" sz="2400" b="1" dirty="0" smtClean="0"/>
              <a:t>Less </a:t>
            </a:r>
            <a:r>
              <a:rPr lang="en-US" sz="2400" b="1" dirty="0"/>
              <a:t>Hazardous Chemical Syntheses</a:t>
            </a:r>
            <a:r>
              <a:rPr lang="en-US" sz="2400" dirty="0"/>
              <a:t> </a:t>
            </a:r>
          </a:p>
          <a:p>
            <a:pPr>
              <a:spcBef>
                <a:spcPts val="0"/>
              </a:spcBef>
              <a:buFont typeface="+mj-lt"/>
              <a:buAutoNum type="arabicPeriod"/>
            </a:pPr>
            <a:r>
              <a:rPr lang="en-US" sz="2400" b="1" dirty="0" smtClean="0"/>
              <a:t>Designing </a:t>
            </a:r>
            <a:r>
              <a:rPr lang="en-US" sz="2400" b="1" dirty="0"/>
              <a:t>Safer Chemicals</a:t>
            </a:r>
            <a:r>
              <a:rPr lang="en-US" sz="2400" dirty="0"/>
              <a:t> </a:t>
            </a:r>
          </a:p>
          <a:p>
            <a:pPr>
              <a:spcBef>
                <a:spcPts val="0"/>
              </a:spcBef>
              <a:buFont typeface="+mj-lt"/>
              <a:buAutoNum type="arabicPeriod"/>
            </a:pPr>
            <a:r>
              <a:rPr lang="en-US" sz="2400" b="1" dirty="0" smtClean="0"/>
              <a:t>Safer </a:t>
            </a:r>
            <a:r>
              <a:rPr lang="en-US" sz="2400" b="1" dirty="0"/>
              <a:t>Solvents and Auxiliaries</a:t>
            </a:r>
            <a:r>
              <a:rPr lang="en-US" sz="2400" dirty="0"/>
              <a:t> </a:t>
            </a:r>
            <a:r>
              <a:rPr lang="en-US" sz="2400" dirty="0" smtClean="0"/>
              <a:t> </a:t>
            </a:r>
            <a:endParaRPr lang="en-US" sz="2400" dirty="0"/>
          </a:p>
          <a:p>
            <a:pPr>
              <a:spcBef>
                <a:spcPts val="0"/>
              </a:spcBef>
              <a:buFont typeface="+mj-lt"/>
              <a:buAutoNum type="arabicPeriod"/>
            </a:pPr>
            <a:r>
              <a:rPr lang="en-US" sz="2400" b="1" dirty="0" smtClean="0"/>
              <a:t>Design </a:t>
            </a:r>
            <a:r>
              <a:rPr lang="en-US" sz="2400" b="1" dirty="0"/>
              <a:t>for Energy Efficiency</a:t>
            </a:r>
            <a:r>
              <a:rPr lang="en-US" sz="2400" dirty="0"/>
              <a:t> </a:t>
            </a:r>
            <a:r>
              <a:rPr lang="en-US" sz="2400" dirty="0" smtClean="0"/>
              <a:t> </a:t>
            </a:r>
            <a:endParaRPr lang="en-US" sz="2400" dirty="0"/>
          </a:p>
          <a:p>
            <a:pPr>
              <a:spcBef>
                <a:spcPts val="0"/>
              </a:spcBef>
              <a:buFont typeface="+mj-lt"/>
              <a:buAutoNum type="arabicPeriod"/>
            </a:pPr>
            <a:r>
              <a:rPr lang="en-US" sz="2400" b="1" dirty="0" smtClean="0"/>
              <a:t>Use </a:t>
            </a:r>
            <a:r>
              <a:rPr lang="en-US" sz="2400" b="1" dirty="0"/>
              <a:t>of Renewable </a:t>
            </a:r>
            <a:r>
              <a:rPr lang="en-US" sz="2400" b="1" dirty="0" err="1"/>
              <a:t>Feedstocks</a:t>
            </a:r>
            <a:r>
              <a:rPr lang="en-US" sz="2400" dirty="0"/>
              <a:t> </a:t>
            </a:r>
            <a:r>
              <a:rPr lang="en-US" sz="2400" dirty="0" smtClean="0"/>
              <a:t> </a:t>
            </a:r>
            <a:endParaRPr lang="en-US" sz="2400" dirty="0"/>
          </a:p>
          <a:p>
            <a:pPr>
              <a:spcBef>
                <a:spcPts val="0"/>
              </a:spcBef>
              <a:buFont typeface="+mj-lt"/>
              <a:buAutoNum type="arabicPeriod"/>
            </a:pPr>
            <a:r>
              <a:rPr lang="en-US" sz="2400" b="1" dirty="0" smtClean="0"/>
              <a:t>Reduce </a:t>
            </a:r>
            <a:r>
              <a:rPr lang="en-US" sz="2400" b="1" dirty="0"/>
              <a:t>Derivatives</a:t>
            </a:r>
            <a:r>
              <a:rPr lang="en-US" sz="2400" dirty="0"/>
              <a:t> </a:t>
            </a:r>
            <a:r>
              <a:rPr lang="en-US" sz="2400" dirty="0" smtClean="0"/>
              <a:t> </a:t>
            </a:r>
            <a:endParaRPr lang="en-US" sz="2400" dirty="0"/>
          </a:p>
          <a:p>
            <a:pPr>
              <a:spcBef>
                <a:spcPts val="0"/>
              </a:spcBef>
              <a:buFont typeface="+mj-lt"/>
              <a:buAutoNum type="arabicPeriod"/>
            </a:pPr>
            <a:r>
              <a:rPr lang="en-US" sz="2400" b="1" dirty="0" smtClean="0"/>
              <a:t>Catalysis</a:t>
            </a:r>
            <a:r>
              <a:rPr lang="en-US" sz="2400" dirty="0" smtClean="0"/>
              <a:t>  </a:t>
            </a:r>
            <a:endParaRPr lang="en-US" sz="2400" dirty="0"/>
          </a:p>
          <a:p>
            <a:pPr>
              <a:spcBef>
                <a:spcPts val="0"/>
              </a:spcBef>
              <a:buFont typeface="+mj-lt"/>
              <a:buAutoNum type="arabicPeriod"/>
            </a:pPr>
            <a:r>
              <a:rPr lang="en-US" sz="2400" b="1" dirty="0" smtClean="0"/>
              <a:t>Design </a:t>
            </a:r>
            <a:r>
              <a:rPr lang="en-US" sz="2400" b="1" dirty="0"/>
              <a:t>for Degradation</a:t>
            </a:r>
            <a:r>
              <a:rPr lang="en-US" sz="2400" dirty="0"/>
              <a:t> </a:t>
            </a:r>
            <a:r>
              <a:rPr lang="en-US" sz="2400" dirty="0" smtClean="0"/>
              <a:t> </a:t>
            </a:r>
            <a:endParaRPr lang="en-US" sz="2400" dirty="0"/>
          </a:p>
          <a:p>
            <a:pPr>
              <a:spcBef>
                <a:spcPts val="0"/>
              </a:spcBef>
              <a:buFont typeface="+mj-lt"/>
              <a:buAutoNum type="arabicPeriod"/>
            </a:pPr>
            <a:r>
              <a:rPr lang="en-US" sz="2400" b="1" dirty="0" smtClean="0"/>
              <a:t>Real-time </a:t>
            </a:r>
            <a:r>
              <a:rPr lang="en-US" sz="2400" b="1" dirty="0"/>
              <a:t>analysis for Pollution Prevention</a:t>
            </a:r>
            <a:r>
              <a:rPr lang="en-US" sz="2400" dirty="0"/>
              <a:t> </a:t>
            </a:r>
            <a:r>
              <a:rPr lang="en-US" sz="2400" dirty="0" smtClean="0"/>
              <a:t> </a:t>
            </a:r>
            <a:endParaRPr lang="en-US" sz="2400" dirty="0"/>
          </a:p>
          <a:p>
            <a:pPr>
              <a:spcBef>
                <a:spcPts val="0"/>
              </a:spcBef>
              <a:buFont typeface="+mj-lt"/>
              <a:buAutoNum type="arabicPeriod"/>
            </a:pPr>
            <a:r>
              <a:rPr lang="en-US" sz="2400" b="1" dirty="0" smtClean="0"/>
              <a:t>Inherently </a:t>
            </a:r>
            <a:r>
              <a:rPr lang="en-US" sz="2400" b="1" dirty="0"/>
              <a:t>Safer Chemistry for Accident Prevention</a:t>
            </a:r>
            <a:r>
              <a:rPr lang="en-US" sz="2400" dirty="0"/>
              <a:t> </a:t>
            </a:r>
            <a:r>
              <a:rPr lang="en-US" sz="2400" dirty="0" smtClean="0"/>
              <a:t> </a:t>
            </a:r>
            <a:endParaRPr lang="en-US" sz="2400" dirty="0"/>
          </a:p>
          <a:p>
            <a:pPr marL="0" indent="0">
              <a:buNone/>
            </a:pPr>
            <a:endParaRPr lang="en-US" sz="1800" dirty="0" smtClean="0"/>
          </a:p>
          <a:p>
            <a:pPr marL="0" indent="0">
              <a:buNone/>
            </a:pPr>
            <a:r>
              <a:rPr lang="en-US" sz="1800" dirty="0" smtClean="0"/>
              <a:t>*</a:t>
            </a:r>
            <a:r>
              <a:rPr lang="en-US" sz="1800" dirty="0" err="1"/>
              <a:t>Anastas</a:t>
            </a:r>
            <a:r>
              <a:rPr lang="en-US" sz="1800" dirty="0"/>
              <a:t>, P. T. and Warner, J. C. </a:t>
            </a:r>
            <a:r>
              <a:rPr lang="en-US" sz="1800" i="1" dirty="0"/>
              <a:t>Green Chemistry: Theory and Practice.</a:t>
            </a:r>
            <a:r>
              <a:rPr lang="en-US" sz="1800" dirty="0"/>
              <a:t> Oxford University Press: New York, 1998, p. 30. By permission of Oxford University Press</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35</a:t>
            </a:fld>
            <a:endParaRPr lang="en-US"/>
          </a:p>
        </p:txBody>
      </p:sp>
    </p:spTree>
    <p:extLst>
      <p:ext uri="{BB962C8B-B14F-4D97-AF65-F5344CB8AC3E}">
        <p14:creationId xmlns:p14="http://schemas.microsoft.com/office/powerpoint/2010/main" val="38075783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12 Principles of Green </a:t>
            </a:r>
            <a:r>
              <a:rPr lang="en-US" dirty="0" smtClean="0"/>
              <a:t>Engineering</a:t>
            </a:r>
            <a:endParaRPr lang="en-US" dirty="0"/>
          </a:p>
        </p:txBody>
      </p:sp>
      <p:sp>
        <p:nvSpPr>
          <p:cNvPr id="3" name="Content Placeholder 2"/>
          <p:cNvSpPr>
            <a:spLocks noGrp="1"/>
          </p:cNvSpPr>
          <p:nvPr>
            <p:ph idx="1"/>
          </p:nvPr>
        </p:nvSpPr>
        <p:spPr>
          <a:xfrm>
            <a:off x="457200" y="1219200"/>
            <a:ext cx="8229600" cy="5638800"/>
          </a:xfrm>
        </p:spPr>
        <p:txBody>
          <a:bodyPr>
            <a:normAutofit fontScale="77500" lnSpcReduction="20000"/>
          </a:bodyPr>
          <a:lstStyle/>
          <a:p>
            <a:pPr marL="0" indent="0">
              <a:buNone/>
            </a:pPr>
            <a:r>
              <a:rPr lang="en-US" b="1" dirty="0" smtClean="0"/>
              <a:t>1</a:t>
            </a:r>
            <a:r>
              <a:rPr lang="en-US" b="1" dirty="0"/>
              <a:t>. Inherent Rather than </a:t>
            </a:r>
            <a:r>
              <a:rPr lang="en-US" b="1" dirty="0" smtClean="0"/>
              <a:t>Circumstantial</a:t>
            </a:r>
            <a:endParaRPr lang="en-US" dirty="0"/>
          </a:p>
          <a:p>
            <a:pPr marL="0" indent="0">
              <a:buNone/>
            </a:pPr>
            <a:r>
              <a:rPr lang="en-US" b="1" dirty="0"/>
              <a:t>2. Prevention Instead of </a:t>
            </a:r>
            <a:r>
              <a:rPr lang="en-US" b="1" dirty="0" smtClean="0"/>
              <a:t>Treatment</a:t>
            </a:r>
            <a:endParaRPr lang="en-US" dirty="0"/>
          </a:p>
          <a:p>
            <a:pPr marL="0" indent="0">
              <a:buNone/>
            </a:pPr>
            <a:r>
              <a:rPr lang="en-US" b="1" dirty="0"/>
              <a:t>3. Design for Separation</a:t>
            </a:r>
            <a:r>
              <a:rPr lang="en-US" dirty="0"/>
              <a:t> </a:t>
            </a:r>
            <a:endParaRPr lang="en-US" dirty="0" smtClean="0"/>
          </a:p>
          <a:p>
            <a:pPr marL="0" indent="0">
              <a:buNone/>
            </a:pPr>
            <a:r>
              <a:rPr lang="en-US" b="1" dirty="0" smtClean="0"/>
              <a:t>4</a:t>
            </a:r>
            <a:r>
              <a:rPr lang="en-US" b="1" dirty="0"/>
              <a:t>. Maximize Efficiency</a:t>
            </a:r>
            <a:r>
              <a:rPr lang="en-US" dirty="0"/>
              <a:t> </a:t>
            </a:r>
            <a:endParaRPr lang="en-US" dirty="0" smtClean="0"/>
          </a:p>
          <a:p>
            <a:pPr marL="0" indent="0">
              <a:buNone/>
            </a:pPr>
            <a:r>
              <a:rPr lang="en-US" b="1" dirty="0" smtClean="0"/>
              <a:t>5</a:t>
            </a:r>
            <a:r>
              <a:rPr lang="en-US" b="1" dirty="0"/>
              <a:t>. Output-Pulled Versus Input-Pushed</a:t>
            </a:r>
            <a:r>
              <a:rPr lang="en-US" dirty="0"/>
              <a:t> </a:t>
            </a:r>
            <a:endParaRPr lang="en-US" dirty="0" smtClean="0"/>
          </a:p>
          <a:p>
            <a:pPr marL="0" indent="0">
              <a:buNone/>
            </a:pPr>
            <a:r>
              <a:rPr lang="en-US" b="1" dirty="0" smtClean="0"/>
              <a:t>6</a:t>
            </a:r>
            <a:r>
              <a:rPr lang="en-US" b="1" dirty="0"/>
              <a:t>. Conserve Complexity</a:t>
            </a:r>
            <a:r>
              <a:rPr lang="en-US" dirty="0"/>
              <a:t> </a:t>
            </a:r>
            <a:endParaRPr lang="en-US" dirty="0" smtClean="0"/>
          </a:p>
          <a:p>
            <a:pPr marL="0" indent="0">
              <a:buNone/>
            </a:pPr>
            <a:r>
              <a:rPr lang="en-US" b="1" dirty="0" smtClean="0"/>
              <a:t>7</a:t>
            </a:r>
            <a:r>
              <a:rPr lang="en-US" b="1" dirty="0"/>
              <a:t>. Durability Rather than Immortality</a:t>
            </a:r>
            <a:r>
              <a:rPr lang="en-US" dirty="0"/>
              <a:t> </a:t>
            </a:r>
            <a:r>
              <a:rPr lang="en-US" dirty="0" smtClean="0"/>
              <a:t> </a:t>
            </a:r>
            <a:endParaRPr lang="en-US" dirty="0"/>
          </a:p>
          <a:p>
            <a:pPr marL="0" indent="0">
              <a:buNone/>
            </a:pPr>
            <a:r>
              <a:rPr lang="en-US" b="1" dirty="0"/>
              <a:t>8. Meet Need, Minimize Excess</a:t>
            </a:r>
            <a:r>
              <a:rPr lang="en-US" dirty="0"/>
              <a:t> </a:t>
            </a:r>
            <a:r>
              <a:rPr lang="en-US" dirty="0" smtClean="0"/>
              <a:t> </a:t>
            </a:r>
            <a:endParaRPr lang="en-US" dirty="0"/>
          </a:p>
          <a:p>
            <a:pPr marL="0" indent="0">
              <a:buNone/>
            </a:pPr>
            <a:r>
              <a:rPr lang="en-US" b="1" dirty="0"/>
              <a:t>9. Minimize Material Diversity</a:t>
            </a:r>
            <a:r>
              <a:rPr lang="en-US" dirty="0"/>
              <a:t> </a:t>
            </a:r>
            <a:r>
              <a:rPr lang="en-US" dirty="0" smtClean="0"/>
              <a:t> </a:t>
            </a:r>
            <a:endParaRPr lang="en-US" dirty="0"/>
          </a:p>
          <a:p>
            <a:pPr marL="0" indent="0">
              <a:buNone/>
            </a:pPr>
            <a:r>
              <a:rPr lang="en-US" b="1" dirty="0"/>
              <a:t>10. Integrate Material and Energy Flows</a:t>
            </a:r>
            <a:r>
              <a:rPr lang="en-US" dirty="0"/>
              <a:t> </a:t>
            </a:r>
            <a:r>
              <a:rPr lang="en-US" dirty="0" smtClean="0"/>
              <a:t> </a:t>
            </a:r>
            <a:endParaRPr lang="en-US" dirty="0"/>
          </a:p>
          <a:p>
            <a:pPr marL="0" indent="0">
              <a:buNone/>
            </a:pPr>
            <a:r>
              <a:rPr lang="en-US" b="1" dirty="0"/>
              <a:t>11. Design for Commercial "Afterlife"</a:t>
            </a:r>
            <a:r>
              <a:rPr lang="en-US" dirty="0"/>
              <a:t> </a:t>
            </a:r>
            <a:r>
              <a:rPr lang="en-US" dirty="0" smtClean="0"/>
              <a:t> </a:t>
            </a:r>
            <a:endParaRPr lang="en-US" dirty="0"/>
          </a:p>
          <a:p>
            <a:pPr marL="0" indent="0">
              <a:buNone/>
            </a:pPr>
            <a:r>
              <a:rPr lang="en-US" b="1" dirty="0"/>
              <a:t>12. Renewable Rather Than Depleting</a:t>
            </a:r>
            <a:r>
              <a:rPr lang="en-US" dirty="0"/>
              <a:t> </a:t>
            </a:r>
            <a:r>
              <a:rPr lang="en-US" dirty="0" smtClean="0"/>
              <a:t> </a:t>
            </a:r>
          </a:p>
          <a:p>
            <a:pPr marL="0" indent="0">
              <a:buNone/>
            </a:pPr>
            <a:endParaRPr lang="en-US" sz="2600" dirty="0"/>
          </a:p>
          <a:p>
            <a:pPr marL="0" indent="0">
              <a:buNone/>
            </a:pPr>
            <a:r>
              <a:rPr lang="en-US" sz="2600" dirty="0"/>
              <a:t>* </a:t>
            </a:r>
            <a:r>
              <a:rPr lang="en-US" sz="2600" dirty="0" err="1"/>
              <a:t>Anastas</a:t>
            </a:r>
            <a:r>
              <a:rPr lang="en-US" sz="2600" dirty="0"/>
              <a:t>, P.T., and Zimmerman, J.B., "Design through the Twelve Principles of Green Engineering", </a:t>
            </a:r>
            <a:r>
              <a:rPr lang="en-US" sz="2600" i="1" dirty="0" err="1"/>
              <a:t>Env</a:t>
            </a:r>
            <a:r>
              <a:rPr lang="en-US" sz="2600" i="1" dirty="0"/>
              <a:t>. Sci. Tech. </a:t>
            </a:r>
            <a:r>
              <a:rPr lang="en-US" sz="2600" b="1" dirty="0"/>
              <a:t>2003</a:t>
            </a:r>
            <a:r>
              <a:rPr lang="en-US" sz="2600" dirty="0"/>
              <a:t>, </a:t>
            </a:r>
            <a:r>
              <a:rPr lang="en-US" sz="2600" i="1" dirty="0"/>
              <a:t>37(5)</a:t>
            </a:r>
            <a:r>
              <a:rPr lang="en-US" sz="2600" dirty="0"/>
              <a:t>, 94A-101A</a:t>
            </a:r>
            <a:r>
              <a:rPr lang="en-US" sz="2600" dirty="0" smtClean="0"/>
              <a:t>.</a:t>
            </a:r>
            <a:endParaRPr lang="en-US" sz="2600"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36</a:t>
            </a:fld>
            <a:endParaRPr lang="en-US"/>
          </a:p>
        </p:txBody>
      </p:sp>
    </p:spTree>
    <p:extLst>
      <p:ext uri="{BB962C8B-B14F-4D97-AF65-F5344CB8AC3E}">
        <p14:creationId xmlns:p14="http://schemas.microsoft.com/office/powerpoint/2010/main" val="30719345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210236"/>
            <a:ext cx="8229600" cy="5190564"/>
          </a:xfrm>
        </p:spPr>
        <p:txBody>
          <a:bodyPr>
            <a:normAutofit fontScale="70000" lnSpcReduction="20000"/>
          </a:bodyPr>
          <a:lstStyle/>
          <a:p>
            <a:r>
              <a:rPr lang="en-US" dirty="0" smtClean="0"/>
              <a:t>Allen, D. T.; </a:t>
            </a:r>
            <a:r>
              <a:rPr lang="en-US" dirty="0" err="1" smtClean="0"/>
              <a:t>Shonnard</a:t>
            </a:r>
            <a:r>
              <a:rPr lang="en-US" dirty="0" smtClean="0"/>
              <a:t>, D. R. (2001)</a:t>
            </a:r>
            <a:r>
              <a:rPr lang="en-US" dirty="0"/>
              <a:t> </a:t>
            </a:r>
            <a:r>
              <a:rPr lang="en-US" i="1" dirty="0"/>
              <a:t>Green engineering: Environmentally conscious design of chemical processes and </a:t>
            </a:r>
            <a:r>
              <a:rPr lang="en-US" i="1" dirty="0" smtClean="0"/>
              <a:t>products </a:t>
            </a:r>
            <a:r>
              <a:rPr lang="en-US" dirty="0"/>
              <a:t>New Jersey: Prentice Hall</a:t>
            </a:r>
            <a:r>
              <a:rPr lang="en-US" dirty="0" smtClean="0"/>
              <a:t>.</a:t>
            </a:r>
          </a:p>
          <a:p>
            <a:r>
              <a:rPr lang="en-US" dirty="0" err="1" smtClean="0"/>
              <a:t>Lapkin</a:t>
            </a:r>
            <a:r>
              <a:rPr lang="en-US" dirty="0" smtClean="0"/>
              <a:t>, A.; Constable, D. (Eds.) (2008) </a:t>
            </a:r>
            <a:r>
              <a:rPr lang="en-US" i="1" dirty="0" smtClean="0"/>
              <a:t>Green </a:t>
            </a:r>
            <a:r>
              <a:rPr lang="en-US" i="1" dirty="0"/>
              <a:t>Chemistry Metrics: Measuring and Monitoring Sustainable </a:t>
            </a:r>
            <a:r>
              <a:rPr lang="en-US" i="1" dirty="0" smtClean="0"/>
              <a:t>Processes </a:t>
            </a:r>
            <a:r>
              <a:rPr lang="en-US" dirty="0" smtClean="0"/>
              <a:t>Wiley.</a:t>
            </a:r>
          </a:p>
          <a:p>
            <a:r>
              <a:rPr lang="en-US" dirty="0" smtClean="0"/>
              <a:t>Jimenez-Gonzalez, C.; Constable, D. (2011) </a:t>
            </a:r>
            <a:r>
              <a:rPr lang="en-US" i="1" dirty="0" smtClean="0"/>
              <a:t>Green Chemistry and Engineering: A Practical Design Approach </a:t>
            </a:r>
            <a:r>
              <a:rPr lang="en-US" dirty="0" smtClean="0"/>
              <a:t>Wiley.</a:t>
            </a:r>
          </a:p>
          <a:p>
            <a:r>
              <a:rPr lang="en-US" dirty="0" err="1" smtClean="0"/>
              <a:t>Turton</a:t>
            </a:r>
            <a:r>
              <a:rPr lang="en-US" dirty="0" smtClean="0"/>
              <a:t>, R.; </a:t>
            </a:r>
            <a:r>
              <a:rPr lang="en-US" dirty="0" err="1" smtClean="0"/>
              <a:t>Bailie</a:t>
            </a:r>
            <a:r>
              <a:rPr lang="en-US" dirty="0" smtClean="0"/>
              <a:t>, R. C.; Whiting, W. B.; </a:t>
            </a:r>
            <a:r>
              <a:rPr lang="en-US" dirty="0" err="1" smtClean="0"/>
              <a:t>Shaeiwitz</a:t>
            </a:r>
            <a:r>
              <a:rPr lang="en-US" dirty="0" smtClean="0"/>
              <a:t>, J. A. (2008) </a:t>
            </a:r>
            <a:r>
              <a:rPr lang="en-US" i="1" dirty="0" smtClean="0"/>
              <a:t>Analysis, Synthesis and Design of Chemical Processes 3</a:t>
            </a:r>
            <a:r>
              <a:rPr lang="en-US" i="1" baseline="30000" dirty="0" smtClean="0"/>
              <a:t>rd</a:t>
            </a:r>
            <a:r>
              <a:rPr lang="en-US" i="1" dirty="0" smtClean="0"/>
              <a:t> Ed. </a:t>
            </a:r>
            <a:r>
              <a:rPr lang="en-US" dirty="0" smtClean="0"/>
              <a:t>New Jersey: Prentice Hall.</a:t>
            </a:r>
          </a:p>
          <a:p>
            <a:r>
              <a:rPr lang="en-US" dirty="0" err="1"/>
              <a:t>Anastas</a:t>
            </a:r>
            <a:r>
              <a:rPr lang="en-US" dirty="0"/>
              <a:t>, P. T.; Warner, J. C. </a:t>
            </a:r>
            <a:r>
              <a:rPr lang="en-US" dirty="0" smtClean="0"/>
              <a:t>(1998) </a:t>
            </a:r>
            <a:r>
              <a:rPr lang="en-US" i="1" dirty="0" smtClean="0"/>
              <a:t>Green </a:t>
            </a:r>
            <a:r>
              <a:rPr lang="en-US" i="1" dirty="0"/>
              <a:t>Chemistry: Theory and </a:t>
            </a:r>
            <a:r>
              <a:rPr lang="en-US" i="1" dirty="0" smtClean="0"/>
              <a:t>Practice</a:t>
            </a:r>
            <a:r>
              <a:rPr lang="en-US" dirty="0" smtClean="0"/>
              <a:t> New York</a:t>
            </a:r>
            <a:r>
              <a:rPr lang="en-US" dirty="0"/>
              <a:t>: </a:t>
            </a:r>
            <a:r>
              <a:rPr lang="en-US" dirty="0" smtClean="0"/>
              <a:t>Oxford </a:t>
            </a:r>
            <a:r>
              <a:rPr lang="en-US" dirty="0"/>
              <a:t>University </a:t>
            </a:r>
            <a:r>
              <a:rPr lang="en-US" dirty="0" smtClean="0"/>
              <a:t>Press.</a:t>
            </a:r>
          </a:p>
          <a:p>
            <a:r>
              <a:rPr lang="en-US" dirty="0" err="1"/>
              <a:t>Anastas</a:t>
            </a:r>
            <a:r>
              <a:rPr lang="en-US" dirty="0"/>
              <a:t>, P. T.; Zimmerman, J. B</a:t>
            </a:r>
            <a:r>
              <a:rPr lang="en-US" dirty="0" smtClean="0"/>
              <a:t>.; </a:t>
            </a:r>
            <a:r>
              <a:rPr lang="en-US" dirty="0"/>
              <a:t>Design through the Twelve Principles of Green Engineering. </a:t>
            </a:r>
            <a:r>
              <a:rPr lang="en-US" i="1" dirty="0"/>
              <a:t>Environ. Sci. Technol. </a:t>
            </a:r>
            <a:r>
              <a:rPr lang="en-US" dirty="0"/>
              <a:t>2003, 37(5), 94A-101A.</a:t>
            </a:r>
            <a:endParaRPr lang="en-US" dirty="0" smtClean="0"/>
          </a:p>
          <a:p>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37</a:t>
            </a:fld>
            <a:endParaRPr lang="en-US"/>
          </a:p>
        </p:txBody>
      </p:sp>
    </p:spTree>
    <p:extLst>
      <p:ext uri="{BB962C8B-B14F-4D97-AF65-F5344CB8AC3E}">
        <p14:creationId xmlns:p14="http://schemas.microsoft.com/office/powerpoint/2010/main" val="22922908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Dilemma and The Challenge</a:t>
            </a:r>
            <a:endParaRPr lang="en-US" dirty="0"/>
          </a:p>
        </p:txBody>
      </p:sp>
      <p:sp>
        <p:nvSpPr>
          <p:cNvPr id="3" name="Content Placeholder 2"/>
          <p:cNvSpPr>
            <a:spLocks noGrp="1"/>
          </p:cNvSpPr>
          <p:nvPr>
            <p:ph idx="1"/>
          </p:nvPr>
        </p:nvSpPr>
        <p:spPr>
          <a:xfrm>
            <a:off x="457200" y="1219200"/>
            <a:ext cx="8229600" cy="5486400"/>
          </a:xfrm>
        </p:spPr>
        <p:txBody>
          <a:bodyPr>
            <a:normAutofit/>
          </a:bodyPr>
          <a:lstStyle/>
          <a:p>
            <a:pPr marL="0" indent="0" algn="ctr">
              <a:buNone/>
            </a:pPr>
            <a:r>
              <a:rPr lang="en-US" dirty="0" smtClean="0"/>
              <a:t>Sustainability, Green Engineering, </a:t>
            </a:r>
          </a:p>
          <a:p>
            <a:pPr marL="0" indent="0" algn="ctr">
              <a:buNone/>
            </a:pPr>
            <a:r>
              <a:rPr lang="en-US" dirty="0" smtClean="0"/>
              <a:t>and the Triple Bottom Line (</a:t>
            </a:r>
            <a:r>
              <a:rPr lang="en-US" i="1" dirty="0" smtClean="0"/>
              <a:t>Triple P</a:t>
            </a:r>
            <a:r>
              <a:rPr lang="en-US" dirty="0" smtClean="0"/>
              <a:t>)</a:t>
            </a:r>
          </a:p>
          <a:p>
            <a:endParaRPr lang="en-US" dirty="0" smtClean="0"/>
          </a:p>
        </p:txBody>
      </p:sp>
      <p:sp>
        <p:nvSpPr>
          <p:cNvPr id="4" name="Slide Number Placeholder 3"/>
          <p:cNvSpPr>
            <a:spLocks noGrp="1"/>
          </p:cNvSpPr>
          <p:nvPr>
            <p:ph type="sldNum" sz="quarter" idx="12"/>
          </p:nvPr>
        </p:nvSpPr>
        <p:spPr/>
        <p:txBody>
          <a:bodyPr/>
          <a:lstStyle/>
          <a:p>
            <a:fld id="{4FB8FB81-7FDB-4650-82AA-839C4985C0F0}" type="slidenum">
              <a:rPr lang="en-US" smtClean="0"/>
              <a:pPr/>
              <a:t>4</a:t>
            </a:fld>
            <a:endParaRPr lang="en-US"/>
          </a:p>
        </p:txBody>
      </p:sp>
      <p:grpSp>
        <p:nvGrpSpPr>
          <p:cNvPr id="9" name="Group 8"/>
          <p:cNvGrpSpPr/>
          <p:nvPr/>
        </p:nvGrpSpPr>
        <p:grpSpPr>
          <a:xfrm>
            <a:off x="2300515" y="2452914"/>
            <a:ext cx="4542969" cy="4114800"/>
            <a:chOff x="2336799" y="2901726"/>
            <a:chExt cx="4542969" cy="4114800"/>
          </a:xfrm>
        </p:grpSpPr>
        <p:sp>
          <p:nvSpPr>
            <p:cNvPr id="11" name="Freeform 10"/>
            <p:cNvSpPr/>
            <p:nvPr/>
          </p:nvSpPr>
          <p:spPr>
            <a:xfrm>
              <a:off x="3254827" y="2901726"/>
              <a:ext cx="2743200" cy="2743200"/>
            </a:xfrm>
            <a:custGeom>
              <a:avLst/>
              <a:gdLst>
                <a:gd name="connsiteX0" fmla="*/ 0 w 2286001"/>
                <a:gd name="connsiteY0" fmla="*/ 1143001 h 2286001"/>
                <a:gd name="connsiteX1" fmla="*/ 1143001 w 2286001"/>
                <a:gd name="connsiteY1" fmla="*/ 0 h 2286001"/>
                <a:gd name="connsiteX2" fmla="*/ 2286002 w 2286001"/>
                <a:gd name="connsiteY2" fmla="*/ 1143001 h 2286001"/>
                <a:gd name="connsiteX3" fmla="*/ 1143001 w 2286001"/>
                <a:gd name="connsiteY3" fmla="*/ 2286002 h 2286001"/>
                <a:gd name="connsiteX4" fmla="*/ 0 w 2286001"/>
                <a:gd name="connsiteY4" fmla="*/ 1143001 h 228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1" h="2286001">
                  <a:moveTo>
                    <a:pt x="0" y="1143001"/>
                  </a:moveTo>
                  <a:cubicBezTo>
                    <a:pt x="0" y="511739"/>
                    <a:pt x="511739" y="0"/>
                    <a:pt x="1143001" y="0"/>
                  </a:cubicBezTo>
                  <a:cubicBezTo>
                    <a:pt x="1774263" y="0"/>
                    <a:pt x="2286002" y="511739"/>
                    <a:pt x="2286002" y="1143001"/>
                  </a:cubicBezTo>
                  <a:cubicBezTo>
                    <a:pt x="2286002" y="1774263"/>
                    <a:pt x="1774263" y="2286002"/>
                    <a:pt x="1143001" y="2286002"/>
                  </a:cubicBezTo>
                  <a:cubicBezTo>
                    <a:pt x="511739" y="2286002"/>
                    <a:pt x="0" y="1774263"/>
                    <a:pt x="0" y="1143001"/>
                  </a:cubicBezTo>
                  <a:close/>
                </a:path>
              </a:pathLst>
            </a:custGeom>
            <a:noFill/>
            <a:ln w="76200">
              <a:solidFill>
                <a:srgbClr val="00B050"/>
              </a:solidFill>
            </a:ln>
          </p:spPr>
          <p:style>
            <a:lnRef idx="3">
              <a:schemeClr val="lt1"/>
            </a:lnRef>
            <a:fillRef idx="1">
              <a:schemeClr val="accent3"/>
            </a:fillRef>
            <a:effectRef idx="1">
              <a:schemeClr val="accent3"/>
            </a:effectRef>
            <a:fontRef idx="minor">
              <a:schemeClr val="lt1"/>
            </a:fontRef>
          </p:style>
          <p:txBody>
            <a:bodyPr spcFirstLastPara="0" vert="horz" wrap="square" lIns="360177" tIns="360177" rIns="360177" bIns="360177" numCol="1" spcCol="1270" anchor="ctr" anchorCtr="0">
              <a:noAutofit/>
            </a:bodyPr>
            <a:lstStyle/>
            <a:p>
              <a:pPr lvl="0" algn="ctr" defTabSz="889000">
                <a:spcBef>
                  <a:spcPct val="0"/>
                </a:spcBef>
              </a:pPr>
              <a:r>
                <a:rPr lang="en-US" sz="2600" b="1" kern="1200" dirty="0" smtClean="0">
                  <a:solidFill>
                    <a:schemeClr val="tx1"/>
                  </a:solidFill>
                </a:rPr>
                <a:t>Environmental</a:t>
              </a:r>
            </a:p>
            <a:p>
              <a:pPr lvl="0" algn="ctr" defTabSz="889000">
                <a:spcBef>
                  <a:spcPct val="0"/>
                </a:spcBef>
              </a:pPr>
              <a:r>
                <a:rPr lang="en-US" sz="2600" b="1" i="1" kern="1200" dirty="0" smtClean="0">
                  <a:solidFill>
                    <a:schemeClr val="tx1"/>
                  </a:solidFill>
                </a:rPr>
                <a:t>Planet</a:t>
              </a:r>
            </a:p>
            <a:p>
              <a:pPr lvl="0" algn="ctr" defTabSz="889000">
                <a:spcBef>
                  <a:spcPct val="0"/>
                </a:spcBef>
              </a:pPr>
              <a:endParaRPr lang="en-US" sz="2600" b="1" dirty="0">
                <a:solidFill>
                  <a:schemeClr val="tx1"/>
                </a:solidFill>
              </a:endParaRPr>
            </a:p>
            <a:p>
              <a:pPr lvl="0" algn="ctr" defTabSz="889000">
                <a:spcBef>
                  <a:spcPct val="0"/>
                </a:spcBef>
              </a:pPr>
              <a:endParaRPr lang="en-US" sz="2600" b="1" kern="1200" dirty="0">
                <a:solidFill>
                  <a:schemeClr val="tx1"/>
                </a:solidFill>
              </a:endParaRPr>
            </a:p>
          </p:txBody>
        </p:sp>
        <p:sp>
          <p:nvSpPr>
            <p:cNvPr id="12" name="Freeform 11"/>
            <p:cNvSpPr/>
            <p:nvPr/>
          </p:nvSpPr>
          <p:spPr>
            <a:xfrm>
              <a:off x="4136568" y="4273326"/>
              <a:ext cx="2743200" cy="2743200"/>
            </a:xfrm>
            <a:custGeom>
              <a:avLst/>
              <a:gdLst>
                <a:gd name="connsiteX0" fmla="*/ 0 w 2286001"/>
                <a:gd name="connsiteY0" fmla="*/ 1143001 h 2286001"/>
                <a:gd name="connsiteX1" fmla="*/ 1143001 w 2286001"/>
                <a:gd name="connsiteY1" fmla="*/ 0 h 2286001"/>
                <a:gd name="connsiteX2" fmla="*/ 2286002 w 2286001"/>
                <a:gd name="connsiteY2" fmla="*/ 1143001 h 2286001"/>
                <a:gd name="connsiteX3" fmla="*/ 1143001 w 2286001"/>
                <a:gd name="connsiteY3" fmla="*/ 2286002 h 2286001"/>
                <a:gd name="connsiteX4" fmla="*/ 0 w 2286001"/>
                <a:gd name="connsiteY4" fmla="*/ 1143001 h 228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1" h="2286001">
                  <a:moveTo>
                    <a:pt x="0" y="1143001"/>
                  </a:moveTo>
                  <a:cubicBezTo>
                    <a:pt x="0" y="511739"/>
                    <a:pt x="511739" y="0"/>
                    <a:pt x="1143001" y="0"/>
                  </a:cubicBezTo>
                  <a:cubicBezTo>
                    <a:pt x="1774263" y="0"/>
                    <a:pt x="2286002" y="511739"/>
                    <a:pt x="2286002" y="1143001"/>
                  </a:cubicBezTo>
                  <a:cubicBezTo>
                    <a:pt x="2286002" y="1774263"/>
                    <a:pt x="1774263" y="2286002"/>
                    <a:pt x="1143001" y="2286002"/>
                  </a:cubicBezTo>
                  <a:cubicBezTo>
                    <a:pt x="511739" y="2286002"/>
                    <a:pt x="0" y="1774263"/>
                    <a:pt x="0" y="1143001"/>
                  </a:cubicBezTo>
                  <a:close/>
                </a:path>
              </a:pathLst>
            </a:custGeom>
            <a:noFill/>
            <a:ln w="76200">
              <a:solidFill>
                <a:srgbClr val="0070C0"/>
              </a:solidFill>
            </a:ln>
          </p:spPr>
          <p:style>
            <a:lnRef idx="3">
              <a:schemeClr val="lt1"/>
            </a:lnRef>
            <a:fillRef idx="1">
              <a:schemeClr val="accent1"/>
            </a:fillRef>
            <a:effectRef idx="1">
              <a:schemeClr val="accent1"/>
            </a:effectRef>
            <a:fontRef idx="minor">
              <a:schemeClr val="lt1"/>
            </a:fontRef>
          </p:style>
          <p:txBody>
            <a:bodyPr spcFirstLastPara="0" vert="horz" wrap="square" lIns="360177" tIns="360177" rIns="360177" bIns="360177" numCol="1" spcCol="1270" anchor="ctr" anchorCtr="0">
              <a:noAutofit/>
            </a:bodyPr>
            <a:lstStyle/>
            <a:p>
              <a:pPr lvl="0" algn="r" defTabSz="889000">
                <a:spcBef>
                  <a:spcPct val="0"/>
                </a:spcBef>
              </a:pPr>
              <a:endParaRPr lang="en-US" sz="2800" kern="1200" dirty="0" smtClean="0">
                <a:solidFill>
                  <a:schemeClr val="tx1"/>
                </a:solidFill>
              </a:endParaRPr>
            </a:p>
            <a:p>
              <a:pPr lvl="0" algn="r" defTabSz="1055688">
                <a:spcBef>
                  <a:spcPct val="0"/>
                </a:spcBef>
              </a:pPr>
              <a:r>
                <a:rPr lang="en-US" sz="2800" b="1" kern="1200" dirty="0" smtClean="0">
                  <a:solidFill>
                    <a:schemeClr val="tx1"/>
                  </a:solidFill>
                </a:rPr>
                <a:t>           Economic</a:t>
              </a:r>
            </a:p>
            <a:p>
              <a:pPr lvl="0" algn="ctr" defTabSz="889000">
                <a:spcBef>
                  <a:spcPct val="0"/>
                </a:spcBef>
              </a:pPr>
              <a:r>
                <a:rPr lang="en-US" sz="2800" b="1" kern="1200" dirty="0" smtClean="0">
                  <a:solidFill>
                    <a:schemeClr val="tx1"/>
                  </a:solidFill>
                </a:rPr>
                <a:t>  </a:t>
              </a:r>
              <a:r>
                <a:rPr lang="en-US" sz="2800" b="1" i="1" kern="1200" dirty="0" smtClean="0">
                  <a:solidFill>
                    <a:schemeClr val="tx1"/>
                  </a:solidFill>
                </a:rPr>
                <a:t>Profit </a:t>
              </a:r>
              <a:endParaRPr lang="en-US" sz="2800" b="1" i="1" kern="1200" dirty="0">
                <a:solidFill>
                  <a:schemeClr val="tx1"/>
                </a:solidFill>
              </a:endParaRPr>
            </a:p>
          </p:txBody>
        </p:sp>
        <p:sp>
          <p:nvSpPr>
            <p:cNvPr id="13" name="Freeform 12"/>
            <p:cNvSpPr/>
            <p:nvPr/>
          </p:nvSpPr>
          <p:spPr>
            <a:xfrm>
              <a:off x="2336799" y="4273326"/>
              <a:ext cx="2743200" cy="2743200"/>
            </a:xfrm>
            <a:custGeom>
              <a:avLst/>
              <a:gdLst>
                <a:gd name="connsiteX0" fmla="*/ 0 w 2286001"/>
                <a:gd name="connsiteY0" fmla="*/ 1143001 h 2286001"/>
                <a:gd name="connsiteX1" fmla="*/ 1143001 w 2286001"/>
                <a:gd name="connsiteY1" fmla="*/ 0 h 2286001"/>
                <a:gd name="connsiteX2" fmla="*/ 2286002 w 2286001"/>
                <a:gd name="connsiteY2" fmla="*/ 1143001 h 2286001"/>
                <a:gd name="connsiteX3" fmla="*/ 1143001 w 2286001"/>
                <a:gd name="connsiteY3" fmla="*/ 2286002 h 2286001"/>
                <a:gd name="connsiteX4" fmla="*/ 0 w 2286001"/>
                <a:gd name="connsiteY4" fmla="*/ 1143001 h 228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1" h="2286001">
                  <a:moveTo>
                    <a:pt x="0" y="1143001"/>
                  </a:moveTo>
                  <a:cubicBezTo>
                    <a:pt x="0" y="511739"/>
                    <a:pt x="511739" y="0"/>
                    <a:pt x="1143001" y="0"/>
                  </a:cubicBezTo>
                  <a:cubicBezTo>
                    <a:pt x="1774263" y="0"/>
                    <a:pt x="2286002" y="511739"/>
                    <a:pt x="2286002" y="1143001"/>
                  </a:cubicBezTo>
                  <a:cubicBezTo>
                    <a:pt x="2286002" y="1774263"/>
                    <a:pt x="1774263" y="2286002"/>
                    <a:pt x="1143001" y="2286002"/>
                  </a:cubicBezTo>
                  <a:cubicBezTo>
                    <a:pt x="511739" y="2286002"/>
                    <a:pt x="0" y="1774263"/>
                    <a:pt x="0" y="1143001"/>
                  </a:cubicBezTo>
                  <a:close/>
                </a:path>
              </a:pathLst>
            </a:custGeom>
            <a:noFill/>
            <a:ln w="76200"/>
          </p:spPr>
          <p:style>
            <a:lnRef idx="2">
              <a:schemeClr val="accent2"/>
            </a:lnRef>
            <a:fillRef idx="1">
              <a:schemeClr val="lt1"/>
            </a:fillRef>
            <a:effectRef idx="0">
              <a:schemeClr val="accent2"/>
            </a:effectRef>
            <a:fontRef idx="minor">
              <a:schemeClr val="dk1"/>
            </a:fontRef>
          </p:style>
          <p:txBody>
            <a:bodyPr spcFirstLastPara="0" vert="horz" wrap="square" lIns="360177" tIns="360177" rIns="360177" bIns="360177" numCol="1" spcCol="1270" anchor="ctr" anchorCtr="0">
              <a:noAutofit/>
            </a:bodyPr>
            <a:lstStyle/>
            <a:p>
              <a:pPr lvl="0" algn="ctr" defTabSz="889000">
                <a:spcBef>
                  <a:spcPct val="0"/>
                </a:spcBef>
              </a:pPr>
              <a:endParaRPr lang="en-US" sz="2800" b="1" dirty="0">
                <a:solidFill>
                  <a:schemeClr val="tx1"/>
                </a:solidFill>
              </a:endParaRPr>
            </a:p>
            <a:p>
              <a:pPr lvl="0" algn="ctr" defTabSz="889000">
                <a:spcBef>
                  <a:spcPct val="0"/>
                </a:spcBef>
              </a:pPr>
              <a:endParaRPr lang="en-US" sz="2800" b="1" kern="1200" dirty="0" smtClean="0">
                <a:solidFill>
                  <a:schemeClr val="tx1"/>
                </a:solidFill>
              </a:endParaRPr>
            </a:p>
            <a:p>
              <a:pPr lvl="0" defTabSz="115888">
                <a:spcBef>
                  <a:spcPct val="0"/>
                </a:spcBef>
              </a:pPr>
              <a:r>
                <a:rPr lang="en-US" sz="2800" b="1" kern="1200" dirty="0" smtClean="0">
                  <a:solidFill>
                    <a:schemeClr val="tx1"/>
                  </a:solidFill>
                </a:rPr>
                <a:t>Societal	</a:t>
              </a:r>
            </a:p>
            <a:p>
              <a:pPr lvl="0" defTabSz="889000">
                <a:spcBef>
                  <a:spcPct val="0"/>
                </a:spcBef>
              </a:pPr>
              <a:r>
                <a:rPr lang="en-US" sz="2800" b="1" kern="1200" dirty="0" smtClean="0">
                  <a:solidFill>
                    <a:schemeClr val="tx1"/>
                  </a:solidFill>
                </a:rPr>
                <a:t>    </a:t>
              </a:r>
              <a:r>
                <a:rPr lang="en-US" sz="2800" b="1" i="1" kern="1200" dirty="0" smtClean="0">
                  <a:solidFill>
                    <a:schemeClr val="tx1"/>
                  </a:solidFill>
                </a:rPr>
                <a:t>People</a:t>
              </a:r>
              <a:endParaRPr lang="en-US" sz="2800" b="1" i="1" kern="1200" dirty="0">
                <a:solidFill>
                  <a:schemeClr val="tx1"/>
                </a:solidFill>
              </a:endParaRPr>
            </a:p>
          </p:txBody>
        </p:sp>
      </p:grpSp>
      <p:pic>
        <p:nvPicPr>
          <p:cNvPr id="14" name="Picture 3" descr="C:\Users\CKITCHE\AppData\Local\Microsoft\Windows\Temporary Internet Files\Content.IE5\B73WGBVE\recycle_symbol_transparent[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1786" y="3882570"/>
            <a:ext cx="2198657" cy="1872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314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1998" y="203200"/>
            <a:ext cx="1580243" cy="1828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173038"/>
            <a:ext cx="6393543" cy="871991"/>
          </a:xfrm>
        </p:spPr>
        <p:txBody>
          <a:bodyPr>
            <a:noAutofit/>
          </a:bodyPr>
          <a:lstStyle/>
          <a:p>
            <a:r>
              <a:rPr lang="en-US" sz="3200" dirty="0" smtClean="0"/>
              <a:t>Examples of People (and Companies) Solving the Challenge</a:t>
            </a:r>
            <a:endParaRPr lang="en-US" sz="3200" dirty="0"/>
          </a:p>
        </p:txBody>
      </p:sp>
      <p:sp>
        <p:nvSpPr>
          <p:cNvPr id="3" name="Content Placeholder 2"/>
          <p:cNvSpPr>
            <a:spLocks noGrp="1"/>
          </p:cNvSpPr>
          <p:nvPr>
            <p:ph idx="1"/>
          </p:nvPr>
        </p:nvSpPr>
        <p:spPr>
          <a:xfrm>
            <a:off x="290287" y="1117599"/>
            <a:ext cx="8708570" cy="5573487"/>
          </a:xfrm>
        </p:spPr>
        <p:txBody>
          <a:bodyPr numCol="1">
            <a:normAutofit fontScale="92500" lnSpcReduction="20000"/>
          </a:bodyPr>
          <a:lstStyle/>
          <a:p>
            <a:pPr marL="0" indent="0">
              <a:buNone/>
            </a:pPr>
            <a:r>
              <a:rPr lang="en-US" b="1" dirty="0" smtClean="0">
                <a:solidFill>
                  <a:srgbClr val="00B050"/>
                </a:solidFill>
                <a:effectLst>
                  <a:outerShdw blurRad="38100" dist="38100" dir="2700000" algn="tl">
                    <a:srgbClr val="000000">
                      <a:alpha val="43137"/>
                    </a:srgbClr>
                  </a:outerShdw>
                </a:effectLst>
                <a:hlinkClick r:id="rId3"/>
              </a:rPr>
              <a:t>The Presidential Green </a:t>
            </a:r>
          </a:p>
          <a:p>
            <a:pPr marL="0" indent="0">
              <a:buNone/>
            </a:pPr>
            <a:r>
              <a:rPr lang="en-US" b="1" dirty="0" smtClean="0">
                <a:solidFill>
                  <a:srgbClr val="00B050"/>
                </a:solidFill>
                <a:effectLst>
                  <a:outerShdw blurRad="38100" dist="38100" dir="2700000" algn="tl">
                    <a:srgbClr val="000000">
                      <a:alpha val="43137"/>
                    </a:srgbClr>
                  </a:outerShdw>
                </a:effectLst>
                <a:hlinkClick r:id="rId3"/>
              </a:rPr>
              <a:t>Chemistry Challenge (PGCC) Award</a:t>
            </a:r>
            <a:endParaRPr lang="en-US" b="1" dirty="0" smtClean="0">
              <a:solidFill>
                <a:srgbClr val="00B050"/>
              </a:solidFill>
              <a:effectLst>
                <a:outerShdw blurRad="38100" dist="38100" dir="2700000" algn="tl">
                  <a:srgbClr val="000000">
                    <a:alpha val="43137"/>
                  </a:srgbClr>
                </a:outerShdw>
              </a:effectLst>
            </a:endParaRPr>
          </a:p>
          <a:p>
            <a:r>
              <a:rPr lang="en-US" sz="2400" dirty="0" smtClean="0"/>
              <a:t>Each year, the EPA awards up to six PGCC </a:t>
            </a:r>
            <a:r>
              <a:rPr lang="en-US" sz="2400" dirty="0"/>
              <a:t>Award in </a:t>
            </a:r>
            <a:r>
              <a:rPr lang="en-US" sz="2400" dirty="0" smtClean="0"/>
              <a:t>the following areas:</a:t>
            </a:r>
            <a:endParaRPr lang="en-US" sz="2400" dirty="0"/>
          </a:p>
          <a:p>
            <a:pPr marL="457200" lvl="1" indent="0">
              <a:buNone/>
            </a:pPr>
            <a:r>
              <a:rPr lang="en-US" sz="2200" dirty="0" smtClean="0"/>
              <a:t>-  Greener </a:t>
            </a:r>
            <a:r>
              <a:rPr lang="en-US" sz="2200" dirty="0"/>
              <a:t>Synthetic </a:t>
            </a:r>
            <a:r>
              <a:rPr lang="en-US" sz="2200" dirty="0" smtClean="0"/>
              <a:t>Pathways		-  Small Business</a:t>
            </a:r>
            <a:endParaRPr lang="en-US" sz="2200" dirty="0"/>
          </a:p>
          <a:p>
            <a:pPr marL="457200" lvl="1" indent="0">
              <a:buNone/>
            </a:pPr>
            <a:r>
              <a:rPr lang="en-US" sz="2200" dirty="0" smtClean="0"/>
              <a:t>-  Greener </a:t>
            </a:r>
            <a:r>
              <a:rPr lang="en-US" sz="2200" dirty="0"/>
              <a:t>Reaction </a:t>
            </a:r>
            <a:r>
              <a:rPr lang="en-US" sz="2200" dirty="0" smtClean="0"/>
              <a:t>Conditions		-  Academic </a:t>
            </a:r>
            <a:endParaRPr lang="en-US" sz="2200" dirty="0"/>
          </a:p>
          <a:p>
            <a:pPr marL="457200" lvl="1" indent="0">
              <a:buNone/>
            </a:pPr>
            <a:r>
              <a:rPr lang="en-US" sz="2200" dirty="0" smtClean="0"/>
              <a:t>-  Design </a:t>
            </a:r>
            <a:r>
              <a:rPr lang="en-US" sz="2200" dirty="0"/>
              <a:t>of Greener </a:t>
            </a:r>
            <a:r>
              <a:rPr lang="en-US" sz="2200" dirty="0" smtClean="0"/>
              <a:t>Chemicals		-  Climate Change</a:t>
            </a:r>
            <a:endParaRPr lang="en-US" sz="2200" dirty="0"/>
          </a:p>
          <a:p>
            <a:r>
              <a:rPr lang="en-US" sz="2400" dirty="0" smtClean="0"/>
              <a:t>In the first 20 years, the EPA presented 104 awards, recognizing groundbreaking scientific solutions to real-world environmental problems.  </a:t>
            </a:r>
          </a:p>
          <a:p>
            <a:r>
              <a:rPr lang="en-US" sz="2400" dirty="0" smtClean="0"/>
              <a:t>The 104 PGCC award-winning technologies have significantly reduced the hazards associated with designing, manufacturing, and using chemicals.  Specifically, they have:</a:t>
            </a:r>
          </a:p>
          <a:p>
            <a:pPr lvl="1"/>
            <a:r>
              <a:rPr lang="en-US" sz="1800" dirty="0" smtClean="0"/>
              <a:t>Eliminated 826 million pounds of hazardous chemicals and solvents each year—enough to fill a train nearly 47 miles long.</a:t>
            </a:r>
          </a:p>
          <a:p>
            <a:pPr lvl="1"/>
            <a:r>
              <a:rPr lang="en-US" sz="1800" dirty="0" smtClean="0"/>
              <a:t>Saved 21 billion gallons of water each year—the amount used by 820,000 people annually.</a:t>
            </a:r>
          </a:p>
          <a:p>
            <a:pPr lvl="1"/>
            <a:r>
              <a:rPr lang="en-US" sz="1800" dirty="0" smtClean="0"/>
              <a:t>Eliminated 7.8 billion pounds of CO</a:t>
            </a:r>
            <a:r>
              <a:rPr lang="en-US" sz="1800" baseline="-25000" dirty="0" smtClean="0"/>
              <a:t>2</a:t>
            </a:r>
            <a:r>
              <a:rPr lang="en-US" sz="1800" dirty="0" smtClean="0"/>
              <a:t> equivalents released each year—equal to taking 810,000 automobiles off the road</a:t>
            </a:r>
            <a:endParaRPr lang="en-US" sz="1400"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5</a:t>
            </a:fld>
            <a:endParaRPr lang="en-US"/>
          </a:p>
        </p:txBody>
      </p:sp>
    </p:spTree>
    <p:extLst>
      <p:ext uri="{BB962C8B-B14F-4D97-AF65-F5344CB8AC3E}">
        <p14:creationId xmlns:p14="http://schemas.microsoft.com/office/powerpoint/2010/main" val="1250516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to Green Engineering</a:t>
            </a:r>
            <a:endParaRPr lang="en-US" dirty="0"/>
          </a:p>
        </p:txBody>
      </p:sp>
      <p:sp>
        <p:nvSpPr>
          <p:cNvPr id="3" name="Content Placeholder 2"/>
          <p:cNvSpPr>
            <a:spLocks noGrp="1"/>
          </p:cNvSpPr>
          <p:nvPr>
            <p:ph idx="1"/>
          </p:nvPr>
        </p:nvSpPr>
        <p:spPr/>
        <p:txBody>
          <a:bodyPr/>
          <a:lstStyle/>
          <a:p>
            <a:r>
              <a:rPr lang="en-US" dirty="0"/>
              <a:t>Begin with the </a:t>
            </a:r>
            <a:r>
              <a:rPr lang="en-US" dirty="0" smtClean="0"/>
              <a:t>First Realization </a:t>
            </a:r>
            <a:r>
              <a:rPr lang="en-US" dirty="0"/>
              <a:t>that there is no truly </a:t>
            </a:r>
            <a:r>
              <a:rPr lang="en-US" b="1" dirty="0">
                <a:solidFill>
                  <a:srgbClr val="00B050"/>
                </a:solidFill>
                <a:effectLst>
                  <a:outerShdw blurRad="38100" dist="38100" dir="2700000" algn="tl">
                    <a:srgbClr val="000000">
                      <a:alpha val="43137"/>
                    </a:srgbClr>
                  </a:outerShdw>
                </a:effectLst>
              </a:rPr>
              <a:t>“GREEN” </a:t>
            </a:r>
            <a:r>
              <a:rPr lang="en-US" dirty="0"/>
              <a:t>Product or Process.</a:t>
            </a:r>
          </a:p>
          <a:p>
            <a:r>
              <a:rPr lang="en-US" dirty="0"/>
              <a:t>We can only make Products or Processes </a:t>
            </a:r>
            <a:r>
              <a:rPr lang="en-US" b="1" u="sng" dirty="0">
                <a:solidFill>
                  <a:srgbClr val="00B050"/>
                </a:solidFill>
                <a:effectLst>
                  <a:outerShdw blurRad="38100" dist="38100" dir="2700000" algn="tl">
                    <a:srgbClr val="000000">
                      <a:alpha val="43137"/>
                    </a:srgbClr>
                  </a:outerShdw>
                </a:effectLst>
              </a:rPr>
              <a:t>GREENER!</a:t>
            </a:r>
          </a:p>
          <a:p>
            <a:r>
              <a:rPr lang="en-US" dirty="0"/>
              <a:t>Simpler, Safer, More Efficient, Less </a:t>
            </a:r>
            <a:r>
              <a:rPr lang="en-US" dirty="0" smtClean="0"/>
              <a:t>Wasteful</a:t>
            </a:r>
          </a:p>
          <a:p>
            <a:r>
              <a:rPr lang="en-US" dirty="0" smtClean="0"/>
              <a:t>Second Realization: No Greener alternative has ever been adopted that was not also economically beneficial.</a:t>
            </a:r>
            <a:endParaRPr lang="en-US" dirty="0"/>
          </a:p>
          <a:p>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6</a:t>
            </a:fld>
            <a:endParaRPr lang="en-US"/>
          </a:p>
        </p:txBody>
      </p:sp>
    </p:spTree>
    <p:extLst>
      <p:ext uri="{BB962C8B-B14F-4D97-AF65-F5344CB8AC3E}">
        <p14:creationId xmlns:p14="http://schemas.microsoft.com/office/powerpoint/2010/main" val="4105904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a Chemical Engineer</a:t>
            </a:r>
            <a:endParaRPr lang="en-US" dirty="0"/>
          </a:p>
        </p:txBody>
      </p:sp>
      <p:sp>
        <p:nvSpPr>
          <p:cNvPr id="3" name="Content Placeholder 2"/>
          <p:cNvSpPr>
            <a:spLocks noGrp="1"/>
          </p:cNvSpPr>
          <p:nvPr>
            <p:ph idx="1"/>
          </p:nvPr>
        </p:nvSpPr>
        <p:spPr>
          <a:xfrm>
            <a:off x="457200" y="1253307"/>
            <a:ext cx="4114800" cy="3028406"/>
          </a:xfrm>
        </p:spPr>
        <p:txBody>
          <a:bodyPr>
            <a:normAutofit lnSpcReduction="10000"/>
          </a:bodyPr>
          <a:lstStyle/>
          <a:p>
            <a:r>
              <a:rPr lang="en-US" dirty="0" smtClean="0"/>
              <a:t>Traditional Methods</a:t>
            </a:r>
          </a:p>
          <a:p>
            <a:pPr lvl="1"/>
            <a:r>
              <a:rPr lang="en-US" dirty="0" smtClean="0"/>
              <a:t>Economic Analysis</a:t>
            </a:r>
          </a:p>
          <a:p>
            <a:pPr lvl="1"/>
            <a:r>
              <a:rPr lang="en-US" dirty="0" smtClean="0"/>
              <a:t>Process Optimization</a:t>
            </a:r>
          </a:p>
          <a:p>
            <a:pPr lvl="1"/>
            <a:r>
              <a:rPr lang="en-US" dirty="0" smtClean="0"/>
              <a:t>Recycle Streams</a:t>
            </a:r>
          </a:p>
          <a:p>
            <a:pPr lvl="1"/>
            <a:r>
              <a:rPr lang="en-US" dirty="0" smtClean="0"/>
              <a:t>Heat Integration</a:t>
            </a:r>
          </a:p>
          <a:p>
            <a:pPr lvl="1"/>
            <a:r>
              <a:rPr lang="en-US" dirty="0" smtClean="0"/>
              <a:t>Waste Treatment</a:t>
            </a:r>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4FB8FB81-7FDB-4650-82AA-839C4985C0F0}" type="slidenum">
              <a:rPr lang="en-US" smtClean="0"/>
              <a:pPr/>
              <a:t>7</a:t>
            </a:fld>
            <a:endParaRPr lang="en-US"/>
          </a:p>
        </p:txBody>
      </p:sp>
      <p:sp>
        <p:nvSpPr>
          <p:cNvPr id="5" name="Content Placeholder 2"/>
          <p:cNvSpPr txBox="1">
            <a:spLocks/>
          </p:cNvSpPr>
          <p:nvPr/>
        </p:nvSpPr>
        <p:spPr>
          <a:xfrm>
            <a:off x="457200" y="4281713"/>
            <a:ext cx="8229600" cy="204764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In order to increase the sustainability of a given product or process, the impact on Human Health and the Environment must be minimized.</a:t>
            </a:r>
          </a:p>
          <a:p>
            <a:endParaRPr lang="en-US" dirty="0" smtClean="0"/>
          </a:p>
          <a:p>
            <a:endParaRPr lang="en-US" dirty="0"/>
          </a:p>
        </p:txBody>
      </p:sp>
      <p:sp>
        <p:nvSpPr>
          <p:cNvPr id="7" name="Content Placeholder 2"/>
          <p:cNvSpPr txBox="1">
            <a:spLocks/>
          </p:cNvSpPr>
          <p:nvPr/>
        </p:nvSpPr>
        <p:spPr>
          <a:xfrm>
            <a:off x="4441372" y="1257754"/>
            <a:ext cx="4582708" cy="3028406"/>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500" dirty="0" smtClean="0"/>
              <a:t>Emerging </a:t>
            </a:r>
            <a:r>
              <a:rPr lang="en-US" sz="3500" b="1" dirty="0" smtClean="0">
                <a:solidFill>
                  <a:srgbClr val="00B050"/>
                </a:solidFill>
              </a:rPr>
              <a:t>Green</a:t>
            </a:r>
            <a:r>
              <a:rPr lang="en-US" sz="3500" dirty="0" smtClean="0"/>
              <a:t> Methods</a:t>
            </a:r>
          </a:p>
          <a:p>
            <a:pPr lvl="1"/>
            <a:r>
              <a:rPr lang="en-US" dirty="0"/>
              <a:t>Inherently Safer Design</a:t>
            </a:r>
          </a:p>
          <a:p>
            <a:pPr lvl="1"/>
            <a:r>
              <a:rPr lang="en-US" dirty="0" smtClean="0"/>
              <a:t>Design for the Environment</a:t>
            </a:r>
          </a:p>
          <a:p>
            <a:pPr lvl="1"/>
            <a:r>
              <a:rPr lang="en-US" dirty="0" smtClean="0"/>
              <a:t>Getting to Zero Waste</a:t>
            </a:r>
          </a:p>
          <a:p>
            <a:pPr lvl="1"/>
            <a:r>
              <a:rPr lang="en-US" dirty="0" err="1" smtClean="0"/>
              <a:t>Biomimicry</a:t>
            </a:r>
            <a:endParaRPr lang="en-US" dirty="0" smtClean="0"/>
          </a:p>
          <a:p>
            <a:pPr lvl="1"/>
            <a:r>
              <a:rPr lang="en-US" dirty="0" smtClean="0"/>
              <a:t>Cradle to Cradle</a:t>
            </a:r>
          </a:p>
          <a:p>
            <a:pPr marL="0" indent="0">
              <a:buFont typeface="Arial" pitchFamily="34" charset="0"/>
              <a:buNone/>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2920"/>
            <a:ext cx="8229600" cy="5989320"/>
          </a:xfrm>
        </p:spPr>
        <p:txBody>
          <a:bodyPr>
            <a:normAutofit fontScale="92500" lnSpcReduction="20000"/>
          </a:bodyPr>
          <a:lstStyle/>
          <a:p>
            <a:r>
              <a:rPr lang="en-US" dirty="0" smtClean="0"/>
              <a:t>A practicing chemical engineer may say:</a:t>
            </a:r>
          </a:p>
          <a:p>
            <a:pPr marL="457200" lvl="1" indent="0">
              <a:buNone/>
            </a:pPr>
            <a:r>
              <a:rPr lang="en-US" dirty="0" smtClean="0"/>
              <a:t>“In my plant we strive for efficiency, recover and recycle solvents and reactants, recover waste heat, use catalysts, and minimize toxic releases to the environment … </a:t>
            </a:r>
          </a:p>
          <a:p>
            <a:pPr marL="457200" lvl="1" indent="0">
              <a:buNone/>
            </a:pPr>
            <a:r>
              <a:rPr lang="en-US" dirty="0"/>
              <a:t>	</a:t>
            </a:r>
            <a:r>
              <a:rPr lang="en-US" dirty="0" smtClean="0"/>
              <a:t>		Are we not Green Engineers?</a:t>
            </a:r>
          </a:p>
          <a:p>
            <a:r>
              <a:rPr lang="en-US" dirty="0" smtClean="0"/>
              <a:t>Reply:  YES, These are aspects of Green Engineering that are driven by economics …  Now ask yourself:</a:t>
            </a:r>
          </a:p>
          <a:p>
            <a:pPr lvl="1"/>
            <a:r>
              <a:rPr lang="en-US" dirty="0" smtClean="0"/>
              <a:t>What happens at the product’s end of life? </a:t>
            </a:r>
          </a:p>
          <a:p>
            <a:pPr lvl="1"/>
            <a:r>
              <a:rPr lang="en-US" dirty="0" smtClean="0"/>
              <a:t>Where are the raw materials sourced from?</a:t>
            </a:r>
          </a:p>
          <a:p>
            <a:pPr lvl="1"/>
            <a:r>
              <a:rPr lang="en-US" dirty="0" smtClean="0"/>
              <a:t>What happens when an accidental exposure or release does occur?</a:t>
            </a:r>
          </a:p>
          <a:p>
            <a:pPr lvl="1"/>
            <a:r>
              <a:rPr lang="en-US" dirty="0" smtClean="0"/>
              <a:t>Can you do better?</a:t>
            </a:r>
          </a:p>
          <a:p>
            <a:pPr marL="3657600" lvl="8" indent="0">
              <a:buNone/>
            </a:pPr>
            <a:r>
              <a:rPr lang="en-US" sz="3500" b="1" dirty="0" smtClean="0"/>
              <a:t>YES, How can I do better?</a:t>
            </a:r>
            <a:endParaRPr lang="en-US" sz="3500" b="1" dirty="0"/>
          </a:p>
        </p:txBody>
      </p:sp>
      <p:sp>
        <p:nvSpPr>
          <p:cNvPr id="2" name="Slide Number Placeholder 1"/>
          <p:cNvSpPr>
            <a:spLocks noGrp="1"/>
          </p:cNvSpPr>
          <p:nvPr>
            <p:ph type="sldNum" sz="quarter" idx="12"/>
          </p:nvPr>
        </p:nvSpPr>
        <p:spPr/>
        <p:txBody>
          <a:bodyPr/>
          <a:lstStyle/>
          <a:p>
            <a:fld id="{4FB8FB81-7FDB-4650-82AA-839C4985C0F0}" type="slidenum">
              <a:rPr lang="en-US" smtClean="0"/>
              <a:pPr/>
              <a:t>8</a:t>
            </a:fld>
            <a:endParaRPr lang="en-US"/>
          </a:p>
        </p:txBody>
      </p:sp>
    </p:spTree>
    <p:extLst>
      <p:ext uri="{BB962C8B-B14F-4D97-AF65-F5344CB8AC3E}">
        <p14:creationId xmlns:p14="http://schemas.microsoft.com/office/powerpoint/2010/main" val="1774584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we evaluate how </a:t>
            </a:r>
            <a:r>
              <a:rPr lang="en-US" b="1" dirty="0" smtClean="0">
                <a:solidFill>
                  <a:srgbClr val="00B050"/>
                </a:solidFill>
                <a:effectLst>
                  <a:outerShdw blurRad="38100" dist="38100" dir="2700000" algn="tl">
                    <a:srgbClr val="000000">
                      <a:alpha val="43137"/>
                    </a:srgbClr>
                  </a:outerShdw>
                </a:effectLst>
              </a:rPr>
              <a:t>“Green” </a:t>
            </a:r>
            <a:r>
              <a:rPr lang="en-US" dirty="0" smtClean="0"/>
              <a:t>something is?      Answer: </a:t>
            </a:r>
            <a:r>
              <a:rPr lang="en-US" b="1" dirty="0" smtClean="0"/>
              <a:t>Metrics</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b="1" dirty="0" smtClean="0"/>
              <a:t>Green Chemistry Metrics</a:t>
            </a:r>
          </a:p>
          <a:p>
            <a:pPr lvl="1"/>
            <a:r>
              <a:rPr lang="en-US" dirty="0" smtClean="0"/>
              <a:t> A Metric is a </a:t>
            </a:r>
            <a:r>
              <a:rPr lang="en-US" u="sng" dirty="0" smtClean="0"/>
              <a:t>quantifiable</a:t>
            </a:r>
            <a:r>
              <a:rPr lang="en-US" dirty="0" smtClean="0"/>
              <a:t> standard of </a:t>
            </a:r>
            <a:r>
              <a:rPr lang="en-US" u="sng" dirty="0" smtClean="0"/>
              <a:t>measure</a:t>
            </a:r>
            <a:r>
              <a:rPr lang="en-US" dirty="0" smtClean="0"/>
              <a:t> that can be used for comparison.</a:t>
            </a:r>
          </a:p>
          <a:p>
            <a:pPr marL="0" lvl="1" indent="0">
              <a:buNone/>
            </a:pPr>
            <a:r>
              <a:rPr lang="en-US" dirty="0" smtClean="0"/>
              <a:t>Green Chemistry Metrics can be used to:</a:t>
            </a:r>
          </a:p>
          <a:p>
            <a:pPr lvl="1"/>
            <a:r>
              <a:rPr lang="en-US" dirty="0" smtClean="0"/>
              <a:t>Determine if one product or process is “greener” than another. (Comparative)</a:t>
            </a:r>
          </a:p>
          <a:p>
            <a:pPr lvl="1"/>
            <a:r>
              <a:rPr lang="en-US" dirty="0" smtClean="0"/>
              <a:t>Identify aspects of a product or process that can be improved. (Improvement)</a:t>
            </a:r>
          </a:p>
          <a:p>
            <a:pPr marL="0" lvl="1" indent="0">
              <a:buNone/>
            </a:pPr>
            <a:r>
              <a:rPr lang="en-US" dirty="0" smtClean="0"/>
              <a:t>Many GC Metrics exist.  The challenge is to chose the most appropriate.</a:t>
            </a:r>
          </a:p>
        </p:txBody>
      </p:sp>
      <p:sp>
        <p:nvSpPr>
          <p:cNvPr id="4" name="Slide Number Placeholder 3"/>
          <p:cNvSpPr>
            <a:spLocks noGrp="1"/>
          </p:cNvSpPr>
          <p:nvPr>
            <p:ph type="sldNum" sz="quarter" idx="12"/>
          </p:nvPr>
        </p:nvSpPr>
        <p:spPr/>
        <p:txBody>
          <a:bodyPr/>
          <a:lstStyle/>
          <a:p>
            <a:fld id="{4FB8FB81-7FDB-4650-82AA-839C4985C0F0}" type="slidenum">
              <a:rPr lang="en-US" smtClean="0"/>
              <a:pPr/>
              <a:t>9</a:t>
            </a:fld>
            <a:endParaRPr lang="en-US"/>
          </a:p>
        </p:txBody>
      </p:sp>
    </p:spTree>
    <p:extLst>
      <p:ext uri="{BB962C8B-B14F-4D97-AF65-F5344CB8AC3E}">
        <p14:creationId xmlns:p14="http://schemas.microsoft.com/office/powerpoint/2010/main" val="3117483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63556</TotalTime>
  <Words>3958</Words>
  <Application>Microsoft Office PowerPoint</Application>
  <PresentationFormat>On-screen Show (4:3)</PresentationFormat>
  <Paragraphs>482</Paragraphs>
  <Slides>37</Slides>
  <Notes>9</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Green Engineering:  Application of Metrics and the Presidential Green Chemistry Challenge Award</vt:lpstr>
      <vt:lpstr>What Is Green Engineering?</vt:lpstr>
      <vt:lpstr>The Dilemma and The Challenge</vt:lpstr>
      <vt:lpstr>The Dilemma and The Challenge</vt:lpstr>
      <vt:lpstr>Examples of People (and Companies) Solving the Challenge</vt:lpstr>
      <vt:lpstr>Approach to Green Engineering</vt:lpstr>
      <vt:lpstr>The Role of a Chemical Engineer</vt:lpstr>
      <vt:lpstr>PowerPoint Presentation</vt:lpstr>
      <vt:lpstr>How do we evaluate how “Green” something is?      Answer: Metrics</vt:lpstr>
      <vt:lpstr>PowerPoint Presentation</vt:lpstr>
      <vt:lpstr>Conventional Metrics</vt:lpstr>
      <vt:lpstr>Green Chemistry Metrics</vt:lpstr>
      <vt:lpstr>Green Chemistry Metrics</vt:lpstr>
      <vt:lpstr>Green Chemistry Metrics</vt:lpstr>
      <vt:lpstr>Green Chemistry Metrics</vt:lpstr>
      <vt:lpstr>Green Chemistry Metrics</vt:lpstr>
      <vt:lpstr>Examples for Level 1 Metrics</vt:lpstr>
      <vt:lpstr>GC Metrics - Ibuprofen Example</vt:lpstr>
      <vt:lpstr>Maleic Anhydride Summary – Level 1</vt:lpstr>
      <vt:lpstr>Questions and Discussion?</vt:lpstr>
      <vt:lpstr>Level 2 Metrics </vt:lpstr>
      <vt:lpstr>Level 2 Metrics </vt:lpstr>
      <vt:lpstr>Potential Sources of Release</vt:lpstr>
      <vt:lpstr>Potential Sources of Release</vt:lpstr>
      <vt:lpstr>Fugitive Emissions</vt:lpstr>
      <vt:lpstr>Level 2 Metrics – Benzene to MA Process Example</vt:lpstr>
      <vt:lpstr>Benzene to MA PFD </vt:lpstr>
      <vt:lpstr>Level 2 Metrics – Benzene to MA</vt:lpstr>
      <vt:lpstr>Level 2 Metrics – Benzene to MA</vt:lpstr>
      <vt:lpstr>Level 3 Metrics</vt:lpstr>
      <vt:lpstr>Examples for Level 3 Metrics</vt:lpstr>
      <vt:lpstr>Assignment:  Assessment of the Presidential Green Chemistry Challenge Award Winners using Green Chemistry Metrics</vt:lpstr>
      <vt:lpstr>Take-home Message</vt:lpstr>
      <vt:lpstr>Supplementary Concepts for Review</vt:lpstr>
      <vt:lpstr>12 Principles of Green Chemistry</vt:lpstr>
      <vt:lpstr>12 Principles of Green Engineering</vt:lpstr>
      <vt:lpstr>References</vt:lpstr>
    </vt:vector>
  </TitlesOfParts>
  <Company>Clemson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Engineering Week 1</dc:title>
  <dc:creator>Christoher Kitchens</dc:creator>
  <cp:lastModifiedBy>Administrator</cp:lastModifiedBy>
  <cp:revision>168</cp:revision>
  <cp:lastPrinted>2015-10-05T12:44:31Z</cp:lastPrinted>
  <dcterms:created xsi:type="dcterms:W3CDTF">2011-08-24T00:27:14Z</dcterms:created>
  <dcterms:modified xsi:type="dcterms:W3CDTF">2016-10-21T16:03:12Z</dcterms:modified>
</cp:coreProperties>
</file>